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7" r:id="rId4"/>
    <p:sldId id="273" r:id="rId5"/>
    <p:sldId id="291" r:id="rId6"/>
    <p:sldId id="263" r:id="rId7"/>
    <p:sldId id="264" r:id="rId8"/>
    <p:sldId id="265" r:id="rId9"/>
    <p:sldId id="266" r:id="rId10"/>
    <p:sldId id="289" r:id="rId11"/>
    <p:sldId id="276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92" r:id="rId20"/>
    <p:sldId id="287" r:id="rId21"/>
    <p:sldId id="288" r:id="rId22"/>
    <p:sldId id="267" r:id="rId23"/>
    <p:sldId id="296" r:id="rId24"/>
  </p:sldIdLst>
  <p:sldSz cx="9144000" cy="6858000" type="screen4x3"/>
  <p:notesSz cx="6858000" cy="9144000"/>
  <p:embeddedFontLst>
    <p:embeddedFont>
      <p:font typeface="Abadi" panose="020B0604020104020204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  <a:srgbClr val="FFFFFF"/>
    <a:srgbClr val="349A52"/>
    <a:srgbClr val="EEB305"/>
    <a:srgbClr val="E5E6EB"/>
    <a:srgbClr val="4084F4"/>
    <a:srgbClr val="EB4233"/>
    <a:srgbClr val="9481CB"/>
    <a:srgbClr val="F8F8FB"/>
    <a:srgbClr val="9FC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9581DF-336B-419B-8BA5-95D4696EDE4B}" v="121" dt="2023-11-01T03:16:24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48" d="100"/>
          <a:sy n="148" d="100"/>
        </p:scale>
        <p:origin x="-8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5E9A8-B0A3-42E9-9883-BFA3B3BE5047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33B-F5B9-450C-ABD5-066F7CDB8B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53e51a26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영상에서 여러 제품을 추천하기 위한 구간을 설정하고, 각 구간에서 대표 키 상품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본 슬라이드는 저희 아이디어를 시연하는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 부분은 시청자들이 보게 되는 화면이고, 아래의 그래프는 저희가 생각해낸 키(Key) 상품을 선정하는 방식을 나타내는 것입니다. 자세한 설명은 뒤의 기술 부분에서 말씀드리겠습니다.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시연 늦어도 40초</a:t>
            </a:r>
            <a:endParaRPr sz="2000"/>
          </a:p>
        </p:txBody>
      </p:sp>
      <p:sp>
        <p:nvSpPr>
          <p:cNvPr id="366" name="Google Shape;366;g2953e51a26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953e51a2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기준에 맞춰서 UI 다시 만드는 것이 좋을 듯</a:t>
            </a:r>
            <a:endParaRPr/>
          </a:p>
        </p:txBody>
      </p:sp>
      <p:sp>
        <p:nvSpPr>
          <p:cNvPr id="438" name="Google Shape;438;g2953e51a2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953e51a26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기준에 맞춰서 UI 다시 만드는 것이 좋을 듯</a:t>
            </a:r>
            <a:endParaRPr/>
          </a:p>
        </p:txBody>
      </p:sp>
      <p:sp>
        <p:nvSpPr>
          <p:cNvPr id="507" name="Google Shape;507;g2953e51a26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953e51a261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기준에 맞춰서 UI 다시 만드는 것이 좋을 듯</a:t>
            </a:r>
            <a:endParaRPr/>
          </a:p>
        </p:txBody>
      </p:sp>
      <p:sp>
        <p:nvSpPr>
          <p:cNvPr id="588" name="Google Shape;588;g2953e51a261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953e51a26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기준에 맞춰서 UI 다시 만드는 것이 좋을 듯</a:t>
            </a:r>
            <a:endParaRPr/>
          </a:p>
        </p:txBody>
      </p:sp>
      <p:sp>
        <p:nvSpPr>
          <p:cNvPr id="654" name="Google Shape;654;g2953e51a26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1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1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08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0837C6D-14DA-4E3D-970D-C8A882F1AB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8488" y="376701"/>
            <a:ext cx="3179421" cy="304384"/>
          </a:xfrm>
        </p:spPr>
        <p:txBody>
          <a:bodyPr wrap="none">
            <a:noAutofit/>
          </a:bodyPr>
          <a:lstStyle>
            <a:lvl1pPr marL="0" algn="l" defTabSz="457200" rtl="0" eaLnBrk="1" latinLnBrk="0" hangingPunct="1"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Abadi" panose="020F0502020204030204" pitchFamily="34" charset="0"/>
                <a:ea typeface="아리따-돋움4.0(OTF)-Bold" panose="02020603020101020101" pitchFamily="18" charset="-127"/>
                <a:cs typeface="+mn-cs"/>
              </a:defRPr>
            </a:lvl1pPr>
          </a:lstStyle>
          <a:p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슬라이드 주제를 여기에 입력해주세요</a:t>
            </a:r>
            <a:endParaRPr lang="ko-KR" altLang="en-US" sz="9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1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3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22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3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6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55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628FF-56F0-4568-9C94-0DC91CD91FAC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5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14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18.png"/><Relationship Id="rId19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hyperlink" Target="http://drive.google.com/file/d/1Gi8OSj9v-Yt0WvoH0pZp1EiXqWFb1tI6/view" TargetMode="Externa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jp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12" Type="http://schemas.openxmlformats.org/officeDocument/2006/relationships/image" Target="../media/image14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18.pn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17.png"/><Relationship Id="rId19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18.png"/><Relationship Id="rId5" Type="http://schemas.openxmlformats.org/officeDocument/2006/relationships/image" Target="../media/image35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와이즈</a:t>
            </a:r>
            <a:r>
              <a:rPr lang="ko-KR" altLang="en-US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애드</a:t>
            </a:r>
            <a:endParaRPr lang="ko-KR" altLang="en-US" sz="14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0AC68-5121-430E-95E8-9653DB5D5F3F}"/>
              </a:ext>
            </a:extLst>
          </p:cNvPr>
          <p:cNvCxnSpPr/>
          <p:nvPr/>
        </p:nvCxnSpPr>
        <p:spPr>
          <a:xfrm>
            <a:off x="5999940" y="2890712"/>
            <a:ext cx="0" cy="318629"/>
          </a:xfrm>
          <a:prstGeom prst="line">
            <a:avLst/>
          </a:prstGeom>
          <a:ln w="31750">
            <a:solidFill>
              <a:srgbClr val="408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13740-F930-4FE6-8184-D5EB57027AC8}"/>
              </a:ext>
            </a:extLst>
          </p:cNvPr>
          <p:cNvSpPr/>
          <p:nvPr/>
        </p:nvSpPr>
        <p:spPr>
          <a:xfrm>
            <a:off x="2939866" y="3481660"/>
            <a:ext cx="3441269" cy="1828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D3841-9B69-4879-BF14-625C54CB82D1}"/>
              </a:ext>
            </a:extLst>
          </p:cNvPr>
          <p:cNvSpPr/>
          <p:nvPr/>
        </p:nvSpPr>
        <p:spPr>
          <a:xfrm>
            <a:off x="2839730" y="4297217"/>
            <a:ext cx="3653268" cy="585164"/>
          </a:xfrm>
          <a:prstGeom prst="rect">
            <a:avLst/>
          </a:prstGeom>
        </p:spPr>
        <p:txBody>
          <a:bodyPr wrap="none" lIns="91440" tIns="45720" rIns="91440" bIns="45720" anchor="t">
            <a:no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한국경제신문 아이디어 경진대회</a:t>
            </a:r>
            <a:endParaRPr lang="en-US" altLang="ko-KR" sz="14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endParaRPr lang="ko-KR" altLang="en-US" sz="14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4.0(OTF)-Medium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9</a:t>
            </a:r>
            <a:r>
              <a:rPr lang="ko-KR" altLang="en-US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조 </a:t>
            </a:r>
            <a:r>
              <a:rPr lang="ko-KR" altLang="en-US" sz="11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고태욱</a:t>
            </a:r>
            <a:r>
              <a:rPr lang="ko-KR" altLang="en-US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김민지 김진현 성필 </a:t>
            </a:r>
            <a:r>
              <a:rPr lang="ko-KR" altLang="en-US" sz="11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양시문</a:t>
            </a:r>
            <a:r>
              <a:rPr lang="ko-KR" altLang="en-US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1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이예원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8675E8-2E17-4D9B-A7C6-DDBE1ACA39AF}"/>
              </a:ext>
            </a:extLst>
          </p:cNvPr>
          <p:cNvSpPr/>
          <p:nvPr/>
        </p:nvSpPr>
        <p:spPr>
          <a:xfrm>
            <a:off x="3763126" y="3440316"/>
            <a:ext cx="16177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NEW </a:t>
            </a:r>
            <a:r>
              <a:rPr lang="ko-KR" altLang="en-US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광고형 패러다임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8F9141-830F-7D56-3C66-9B268AF0AF2B}"/>
              </a:ext>
            </a:extLst>
          </p:cNvPr>
          <p:cNvSpPr/>
          <p:nvPr/>
        </p:nvSpPr>
        <p:spPr>
          <a:xfrm>
            <a:off x="3993502" y="1296955"/>
            <a:ext cx="1268963" cy="1151583"/>
          </a:xfrm>
          <a:prstGeom prst="rect">
            <a:avLst/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E626-6BB7-11A3-4145-7E6FEB8E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61" y="1571460"/>
            <a:ext cx="877078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4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38"/>
          <p:cNvPicPr preferRelativeResize="0"/>
          <p:nvPr/>
        </p:nvPicPr>
        <p:blipFill rotWithShape="1">
          <a:blip r:embed="rId3">
            <a:alphaModFix/>
          </a:blip>
          <a:srcRect b="13307"/>
          <a:stretch/>
        </p:blipFill>
        <p:spPr>
          <a:xfrm>
            <a:off x="215575" y="681200"/>
            <a:ext cx="8705750" cy="369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38"/>
          <p:cNvGrpSpPr/>
          <p:nvPr/>
        </p:nvGrpSpPr>
        <p:grpSpPr>
          <a:xfrm>
            <a:off x="6523625" y="1015200"/>
            <a:ext cx="2337275" cy="3316532"/>
            <a:chOff x="6523625" y="1015200"/>
            <a:chExt cx="2337275" cy="3316532"/>
          </a:xfrm>
        </p:grpSpPr>
        <p:pic>
          <p:nvPicPr>
            <p:cNvPr id="658" name="Google Shape;658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3625" y="1015200"/>
              <a:ext cx="2337275" cy="33165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38"/>
            <p:cNvPicPr preferRelativeResize="0"/>
            <p:nvPr/>
          </p:nvPicPr>
          <p:blipFill rotWithShape="1">
            <a:blip r:embed="rId5">
              <a:alphaModFix/>
            </a:blip>
            <a:srcRect t="5799" b="7904"/>
            <a:stretch/>
          </p:blipFill>
          <p:spPr>
            <a:xfrm>
              <a:off x="6617225" y="1284050"/>
              <a:ext cx="1044050" cy="899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38"/>
            <p:cNvPicPr preferRelativeResize="0"/>
            <p:nvPr/>
          </p:nvPicPr>
          <p:blipFill rotWithShape="1">
            <a:blip r:embed="rId6">
              <a:alphaModFix/>
            </a:blip>
            <a:srcRect r="1545"/>
            <a:stretch/>
          </p:blipFill>
          <p:spPr>
            <a:xfrm>
              <a:off x="7755325" y="1285175"/>
              <a:ext cx="942650" cy="89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38"/>
            <p:cNvPicPr preferRelativeResize="0"/>
            <p:nvPr/>
          </p:nvPicPr>
          <p:blipFill rotWithShape="1">
            <a:blip r:embed="rId7">
              <a:alphaModFix/>
            </a:blip>
            <a:srcRect b="8717"/>
            <a:stretch/>
          </p:blipFill>
          <p:spPr>
            <a:xfrm>
              <a:off x="6617225" y="2377650"/>
              <a:ext cx="1026401" cy="9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38"/>
            <p:cNvPicPr preferRelativeResize="0"/>
            <p:nvPr/>
          </p:nvPicPr>
          <p:blipFill rotWithShape="1">
            <a:blip r:embed="rId8">
              <a:alphaModFix/>
            </a:blip>
            <a:srcRect b="5580"/>
            <a:stretch/>
          </p:blipFill>
          <p:spPr>
            <a:xfrm>
              <a:off x="7709175" y="2377650"/>
              <a:ext cx="988800" cy="93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38"/>
            <p:cNvSpPr txBox="1"/>
            <p:nvPr/>
          </p:nvSpPr>
          <p:spPr>
            <a:xfrm>
              <a:off x="6618438" y="220047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[반려견 옷 스트라이프 산 …]</a:t>
              </a:r>
              <a:r>
                <a:rPr lang="ko" sz="500" dirty="0">
                  <a:solidFill>
                    <a:srgbClr val="040C28"/>
                  </a:solidFill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13,000</a:t>
              </a:r>
              <a:endParaRPr sz="500" dirty="0">
                <a:solidFill>
                  <a:srgbClr val="000000"/>
                </a:solidFill>
              </a:endParaRPr>
            </a:p>
          </p:txBody>
        </p:sp>
        <p:sp>
          <p:nvSpPr>
            <p:cNvPr id="664" name="Google Shape;664;p38"/>
            <p:cNvSpPr txBox="1"/>
            <p:nvPr/>
          </p:nvSpPr>
          <p:spPr>
            <a:xfrm>
              <a:off x="7656438" y="220047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[강아지 코디 겨울 푸들…] </a:t>
              </a:r>
              <a:r>
                <a:rPr lang="ko" sz="500" dirty="0">
                  <a:solidFill>
                    <a:srgbClr val="040C28"/>
                  </a:solidFill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38,000</a:t>
              </a:r>
              <a:endParaRPr sz="500" dirty="0">
                <a:solidFill>
                  <a:srgbClr val="000000"/>
                </a:solidFill>
              </a:endParaRPr>
            </a:p>
          </p:txBody>
        </p:sp>
        <p:sp>
          <p:nvSpPr>
            <p:cNvPr id="665" name="Google Shape;665;p38"/>
            <p:cNvSpPr txBox="1"/>
            <p:nvPr/>
          </p:nvSpPr>
          <p:spPr>
            <a:xfrm>
              <a:off x="7656438" y="332802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[강아지 라즈베리 원피스…] </a:t>
              </a:r>
              <a:r>
                <a:rPr lang="ko" sz="500" dirty="0">
                  <a:solidFill>
                    <a:srgbClr val="040C28"/>
                  </a:solidFill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12,100</a:t>
              </a:r>
              <a:endParaRPr sz="500" dirty="0">
                <a:solidFill>
                  <a:srgbClr val="000000"/>
                </a:solidFill>
              </a:endParaRPr>
            </a:p>
          </p:txBody>
        </p:sp>
        <p:sp>
          <p:nvSpPr>
            <p:cNvPr id="666" name="Google Shape;666;p38"/>
            <p:cNvSpPr txBox="1"/>
            <p:nvPr/>
          </p:nvSpPr>
          <p:spPr>
            <a:xfrm>
              <a:off x="6613438" y="332802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[귀여운 베어 말티즈 옷 …] </a:t>
              </a:r>
              <a:r>
                <a:rPr lang="ko" sz="500" dirty="0">
                  <a:solidFill>
                    <a:srgbClr val="040C28"/>
                  </a:solidFill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22,700</a:t>
              </a:r>
              <a:endParaRPr sz="500" dirty="0">
                <a:solidFill>
                  <a:srgbClr val="000000"/>
                </a:solidFill>
              </a:endParaRPr>
            </a:p>
          </p:txBody>
        </p:sp>
        <p:pic>
          <p:nvPicPr>
            <p:cNvPr id="667" name="Google Shape;667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418175" y="1922825"/>
              <a:ext cx="211250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418425" y="30554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345675" y="19228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345675" y="30554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38"/>
          <p:cNvGrpSpPr/>
          <p:nvPr/>
        </p:nvGrpSpPr>
        <p:grpSpPr>
          <a:xfrm>
            <a:off x="6523625" y="1015213"/>
            <a:ext cx="2337263" cy="3316499"/>
            <a:chOff x="9386325" y="1015200"/>
            <a:chExt cx="2337263" cy="3316499"/>
          </a:xfrm>
        </p:grpSpPr>
        <p:pic>
          <p:nvPicPr>
            <p:cNvPr id="672" name="Google Shape;672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386325" y="1015200"/>
              <a:ext cx="2337263" cy="3316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38"/>
            <p:cNvPicPr preferRelativeResize="0"/>
            <p:nvPr/>
          </p:nvPicPr>
          <p:blipFill rotWithShape="1">
            <a:blip r:embed="rId12">
              <a:alphaModFix/>
            </a:blip>
            <a:srcRect b="5793"/>
            <a:stretch/>
          </p:blipFill>
          <p:spPr>
            <a:xfrm>
              <a:off x="10586900" y="2377650"/>
              <a:ext cx="988800" cy="9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38"/>
            <p:cNvPicPr preferRelativeResize="0"/>
            <p:nvPr/>
          </p:nvPicPr>
          <p:blipFill rotWithShape="1">
            <a:blip r:embed="rId13">
              <a:alphaModFix/>
            </a:blip>
            <a:srcRect b="2780"/>
            <a:stretch/>
          </p:blipFill>
          <p:spPr>
            <a:xfrm>
              <a:off x="10633050" y="1281835"/>
              <a:ext cx="942650" cy="91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3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9573187" y="1285175"/>
              <a:ext cx="851900" cy="89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38"/>
            <p:cNvSpPr txBox="1"/>
            <p:nvPr/>
          </p:nvSpPr>
          <p:spPr>
            <a:xfrm>
              <a:off x="9496163" y="220047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[황동 강아지 </a:t>
              </a:r>
              <a:r>
                <a:rPr 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물그릇 스카</a:t>
              </a:r>
              <a:r>
                <a:rPr lang="en-US" alt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..</a:t>
              </a:r>
              <a:r>
                <a:rPr 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]</a:t>
              </a:r>
              <a:r>
                <a:rPr lang="en-US" alt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 </a:t>
              </a:r>
              <a:r>
                <a:rPr lang="ko" sz="500">
                  <a:solidFill>
                    <a:srgbClr val="040C28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22,100</a:t>
              </a:r>
              <a:endParaRPr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77" name="Google Shape;677;p38"/>
            <p:cNvSpPr txBox="1"/>
            <p:nvPr/>
          </p:nvSpPr>
          <p:spPr>
            <a:xfrm>
              <a:off x="10534163" y="220047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[강아지 사료 물 PVC 그…] </a:t>
              </a:r>
              <a:r>
                <a:rPr lang="ko" sz="500" dirty="0">
                  <a:solidFill>
                    <a:srgbClr val="040C28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8,000</a:t>
              </a:r>
              <a:endParaRPr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78" name="Google Shape;678;p38"/>
            <p:cNvSpPr txBox="1"/>
            <p:nvPr/>
          </p:nvSpPr>
          <p:spPr>
            <a:xfrm>
              <a:off x="10534163" y="332802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[강아지 물그릇 레트로…] </a:t>
              </a:r>
              <a:r>
                <a:rPr lang="ko" sz="500" dirty="0">
                  <a:solidFill>
                    <a:srgbClr val="040C28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5,720</a:t>
              </a:r>
              <a:endParaRPr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79" name="Google Shape;679;p38"/>
            <p:cNvSpPr txBox="1"/>
            <p:nvPr/>
          </p:nvSpPr>
          <p:spPr>
            <a:xfrm>
              <a:off x="9491163" y="3328025"/>
              <a:ext cx="1038000" cy="76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[강아지 급수통 </a:t>
              </a:r>
              <a:r>
                <a:rPr 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사료통 세</a:t>
              </a:r>
              <a:r>
                <a:rPr lang="en-US" alt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..</a:t>
              </a:r>
              <a:r>
                <a:rPr 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] </a:t>
              </a:r>
              <a:r>
                <a:rPr lang="ko" sz="500" dirty="0">
                  <a:solidFill>
                    <a:srgbClr val="040C28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12,700</a:t>
              </a:r>
              <a:endParaRPr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680" name="Google Shape;680;p3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9494950" y="2435275"/>
              <a:ext cx="1026400" cy="819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249750" y="3057075"/>
              <a:ext cx="211250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320850" y="30554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248100" y="19228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320850" y="19228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5" name="Google Shape;685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6500" y="1037200"/>
            <a:ext cx="5861000" cy="329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86778" y="3903200"/>
            <a:ext cx="398300" cy="3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/>
          <p:nvPr/>
        </p:nvSpPr>
        <p:spPr>
          <a:xfrm>
            <a:off x="590501" y="5472500"/>
            <a:ext cx="8253115" cy="656849"/>
          </a:xfrm>
          <a:custGeom>
            <a:avLst/>
            <a:gdLst/>
            <a:ahLst/>
            <a:cxnLst/>
            <a:rect l="l" t="t" r="r" b="b"/>
            <a:pathLst>
              <a:path w="289990" h="69416" extrusionOk="0">
                <a:moveTo>
                  <a:pt x="0" y="69416"/>
                </a:moveTo>
                <a:cubicBezTo>
                  <a:pt x="4426" y="69162"/>
                  <a:pt x="16331" y="68704"/>
                  <a:pt x="26557" y="67890"/>
                </a:cubicBezTo>
                <a:cubicBezTo>
                  <a:pt x="36783" y="67076"/>
                  <a:pt x="49807" y="66974"/>
                  <a:pt x="61356" y="64532"/>
                </a:cubicBezTo>
                <a:cubicBezTo>
                  <a:pt x="72905" y="62090"/>
                  <a:pt x="88269" y="61734"/>
                  <a:pt x="95849" y="53238"/>
                </a:cubicBezTo>
                <a:cubicBezTo>
                  <a:pt x="103429" y="44742"/>
                  <a:pt x="102717" y="22102"/>
                  <a:pt x="106838" y="13555"/>
                </a:cubicBezTo>
                <a:cubicBezTo>
                  <a:pt x="110959" y="5008"/>
                  <a:pt x="111723" y="3837"/>
                  <a:pt x="120575" y="1955"/>
                </a:cubicBezTo>
                <a:cubicBezTo>
                  <a:pt x="129427" y="73"/>
                  <a:pt x="149930" y="-1300"/>
                  <a:pt x="159952" y="2261"/>
                </a:cubicBezTo>
                <a:cubicBezTo>
                  <a:pt x="169974" y="5822"/>
                  <a:pt x="175062" y="14776"/>
                  <a:pt x="180709" y="23323"/>
                </a:cubicBezTo>
                <a:cubicBezTo>
                  <a:pt x="186356" y="31870"/>
                  <a:pt x="190070" y="47031"/>
                  <a:pt x="193835" y="53543"/>
                </a:cubicBezTo>
                <a:cubicBezTo>
                  <a:pt x="197600" y="60055"/>
                  <a:pt x="196175" y="60614"/>
                  <a:pt x="203298" y="62395"/>
                </a:cubicBezTo>
                <a:cubicBezTo>
                  <a:pt x="210421" y="64176"/>
                  <a:pt x="228940" y="65804"/>
                  <a:pt x="236571" y="64227"/>
                </a:cubicBezTo>
                <a:cubicBezTo>
                  <a:pt x="244202" y="62650"/>
                  <a:pt x="243744" y="53442"/>
                  <a:pt x="249086" y="52933"/>
                </a:cubicBezTo>
                <a:cubicBezTo>
                  <a:pt x="254428" y="52424"/>
                  <a:pt x="261805" y="59597"/>
                  <a:pt x="268622" y="61174"/>
                </a:cubicBezTo>
                <a:cubicBezTo>
                  <a:pt x="275439" y="62751"/>
                  <a:pt x="286429" y="62192"/>
                  <a:pt x="289990" y="62395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92" name="Google Shape;692;p38"/>
          <p:cNvSpPr/>
          <p:nvPr/>
        </p:nvSpPr>
        <p:spPr>
          <a:xfrm>
            <a:off x="599140" y="5567813"/>
            <a:ext cx="8252975" cy="519501"/>
          </a:xfrm>
          <a:custGeom>
            <a:avLst/>
            <a:gdLst/>
            <a:ahLst/>
            <a:cxnLst/>
            <a:rect l="l" t="t" r="r" b="b"/>
            <a:pathLst>
              <a:path w="290905" h="54901" extrusionOk="0">
                <a:moveTo>
                  <a:pt x="0" y="127"/>
                </a:moveTo>
                <a:cubicBezTo>
                  <a:pt x="6359" y="432"/>
                  <a:pt x="27421" y="-992"/>
                  <a:pt x="38156" y="1959"/>
                </a:cubicBezTo>
                <a:cubicBezTo>
                  <a:pt x="48891" y="4910"/>
                  <a:pt x="57438" y="13762"/>
                  <a:pt x="64408" y="17832"/>
                </a:cubicBezTo>
                <a:cubicBezTo>
                  <a:pt x="71378" y="21902"/>
                  <a:pt x="72040" y="20376"/>
                  <a:pt x="79976" y="26379"/>
                </a:cubicBezTo>
                <a:cubicBezTo>
                  <a:pt x="87913" y="32382"/>
                  <a:pt x="103277" y="50952"/>
                  <a:pt x="112027" y="53852"/>
                </a:cubicBezTo>
                <a:cubicBezTo>
                  <a:pt x="120778" y="56752"/>
                  <a:pt x="124085" y="43829"/>
                  <a:pt x="132479" y="43778"/>
                </a:cubicBezTo>
                <a:cubicBezTo>
                  <a:pt x="140874" y="43727"/>
                  <a:pt x="151405" y="51918"/>
                  <a:pt x="162394" y="53546"/>
                </a:cubicBezTo>
                <a:cubicBezTo>
                  <a:pt x="173383" y="55174"/>
                  <a:pt x="190120" y="55479"/>
                  <a:pt x="198413" y="53546"/>
                </a:cubicBezTo>
                <a:cubicBezTo>
                  <a:pt x="206706" y="51613"/>
                  <a:pt x="205536" y="44542"/>
                  <a:pt x="212150" y="41947"/>
                </a:cubicBezTo>
                <a:cubicBezTo>
                  <a:pt x="218764" y="39353"/>
                  <a:pt x="226853" y="39607"/>
                  <a:pt x="238096" y="37979"/>
                </a:cubicBezTo>
                <a:cubicBezTo>
                  <a:pt x="249340" y="36351"/>
                  <a:pt x="270810" y="32790"/>
                  <a:pt x="279611" y="32179"/>
                </a:cubicBezTo>
                <a:cubicBezTo>
                  <a:pt x="288413" y="31569"/>
                  <a:pt x="289023" y="33960"/>
                  <a:pt x="290905" y="34316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93" name="Google Shape;693;p38"/>
          <p:cNvSpPr/>
          <p:nvPr/>
        </p:nvSpPr>
        <p:spPr>
          <a:xfrm>
            <a:off x="607806" y="5519250"/>
            <a:ext cx="8252792" cy="597027"/>
          </a:xfrm>
          <a:custGeom>
            <a:avLst/>
            <a:gdLst/>
            <a:ahLst/>
            <a:cxnLst/>
            <a:rect l="l" t="t" r="r" b="b"/>
            <a:pathLst>
              <a:path w="284800" h="63094" extrusionOk="0">
                <a:moveTo>
                  <a:pt x="0" y="60815"/>
                </a:moveTo>
                <a:cubicBezTo>
                  <a:pt x="5138" y="57610"/>
                  <a:pt x="14346" y="41737"/>
                  <a:pt x="30830" y="41584"/>
                </a:cubicBezTo>
                <a:cubicBezTo>
                  <a:pt x="47314" y="41431"/>
                  <a:pt x="81452" y="60306"/>
                  <a:pt x="98902" y="59899"/>
                </a:cubicBezTo>
                <a:cubicBezTo>
                  <a:pt x="116352" y="59492"/>
                  <a:pt x="120422" y="38684"/>
                  <a:pt x="135532" y="39142"/>
                </a:cubicBezTo>
                <a:cubicBezTo>
                  <a:pt x="150642" y="39600"/>
                  <a:pt x="177148" y="66768"/>
                  <a:pt x="189561" y="62647"/>
                </a:cubicBezTo>
                <a:cubicBezTo>
                  <a:pt x="201975" y="58526"/>
                  <a:pt x="200703" y="20827"/>
                  <a:pt x="210013" y="14417"/>
                </a:cubicBezTo>
                <a:cubicBezTo>
                  <a:pt x="219323" y="8007"/>
                  <a:pt x="235655" y="26220"/>
                  <a:pt x="245423" y="24185"/>
                </a:cubicBezTo>
                <a:cubicBezTo>
                  <a:pt x="255191" y="22150"/>
                  <a:pt x="262059" y="6124"/>
                  <a:pt x="268622" y="2207"/>
                </a:cubicBezTo>
                <a:cubicBezTo>
                  <a:pt x="275185" y="-1710"/>
                  <a:pt x="282104" y="935"/>
                  <a:pt x="284800" y="681"/>
                </a:cubicBezTo>
              </a:path>
            </a:pathLst>
          </a:custGeom>
          <a:noFill/>
          <a:ln w="19050" cap="flat" cmpd="sng">
            <a:solidFill>
              <a:srgbClr val="289B6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694" name="Google Shape;694;p38"/>
          <p:cNvCxnSpPr/>
          <p:nvPr/>
        </p:nvCxnSpPr>
        <p:spPr>
          <a:xfrm>
            <a:off x="535252" y="6280275"/>
            <a:ext cx="7715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8"/>
          <p:cNvSpPr txBox="1"/>
          <p:nvPr/>
        </p:nvSpPr>
        <p:spPr>
          <a:xfrm>
            <a:off x="377345" y="5488975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96" name="Google Shape;696;p38"/>
          <p:cNvSpPr txBox="1"/>
          <p:nvPr/>
        </p:nvSpPr>
        <p:spPr>
          <a:xfrm>
            <a:off x="377345" y="6060377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97" name="Google Shape;697;p38"/>
          <p:cNvSpPr txBox="1"/>
          <p:nvPr/>
        </p:nvSpPr>
        <p:spPr>
          <a:xfrm>
            <a:off x="72683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98" name="Google Shape;698;p38"/>
          <p:cNvSpPr txBox="1"/>
          <p:nvPr/>
        </p:nvSpPr>
        <p:spPr>
          <a:xfrm>
            <a:off x="124811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99" name="Google Shape;699;p38"/>
          <p:cNvSpPr txBox="1"/>
          <p:nvPr/>
        </p:nvSpPr>
        <p:spPr>
          <a:xfrm>
            <a:off x="176940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0" name="Google Shape;700;p38"/>
          <p:cNvSpPr txBox="1"/>
          <p:nvPr/>
        </p:nvSpPr>
        <p:spPr>
          <a:xfrm>
            <a:off x="229068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1" name="Google Shape;701;p38"/>
          <p:cNvSpPr txBox="1"/>
          <p:nvPr/>
        </p:nvSpPr>
        <p:spPr>
          <a:xfrm>
            <a:off x="281197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2" name="Google Shape;702;p38"/>
          <p:cNvSpPr txBox="1"/>
          <p:nvPr/>
        </p:nvSpPr>
        <p:spPr>
          <a:xfrm>
            <a:off x="333325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3" name="Google Shape;703;p38"/>
          <p:cNvSpPr txBox="1"/>
          <p:nvPr/>
        </p:nvSpPr>
        <p:spPr>
          <a:xfrm>
            <a:off x="385454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4" name="Google Shape;704;p38"/>
          <p:cNvSpPr txBox="1"/>
          <p:nvPr/>
        </p:nvSpPr>
        <p:spPr>
          <a:xfrm>
            <a:off x="437582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5" name="Google Shape;705;p38"/>
          <p:cNvSpPr txBox="1"/>
          <p:nvPr/>
        </p:nvSpPr>
        <p:spPr>
          <a:xfrm>
            <a:off x="489711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540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6" name="Google Shape;706;p38"/>
          <p:cNvSpPr txBox="1"/>
          <p:nvPr/>
        </p:nvSpPr>
        <p:spPr>
          <a:xfrm>
            <a:off x="541839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7" name="Google Shape;707;p38"/>
          <p:cNvSpPr txBox="1"/>
          <p:nvPr/>
        </p:nvSpPr>
        <p:spPr>
          <a:xfrm>
            <a:off x="593967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8" name="Google Shape;708;p38"/>
          <p:cNvSpPr txBox="1"/>
          <p:nvPr/>
        </p:nvSpPr>
        <p:spPr>
          <a:xfrm>
            <a:off x="646096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09" name="Google Shape;709;p38"/>
          <p:cNvSpPr txBox="1"/>
          <p:nvPr/>
        </p:nvSpPr>
        <p:spPr>
          <a:xfrm>
            <a:off x="698224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710" name="Google Shape;710;p38"/>
          <p:cNvSpPr txBox="1"/>
          <p:nvPr/>
        </p:nvSpPr>
        <p:spPr>
          <a:xfrm>
            <a:off x="750353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840</a:t>
            </a:r>
            <a:endParaRPr sz="700" dirty="0">
              <a:solidFill>
                <a:srgbClr val="000000"/>
              </a:solidFill>
            </a:endParaRPr>
          </a:p>
        </p:txBody>
      </p:sp>
      <p:cxnSp>
        <p:nvCxnSpPr>
          <p:cNvPr id="711" name="Google Shape;711;p38"/>
          <p:cNvCxnSpPr/>
          <p:nvPr/>
        </p:nvCxnSpPr>
        <p:spPr>
          <a:xfrm>
            <a:off x="3362704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38"/>
          <p:cNvCxnSpPr/>
          <p:nvPr/>
        </p:nvCxnSpPr>
        <p:spPr>
          <a:xfrm>
            <a:off x="6273187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38"/>
          <p:cNvCxnSpPr/>
          <p:nvPr/>
        </p:nvCxnSpPr>
        <p:spPr>
          <a:xfrm>
            <a:off x="8860901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38"/>
          <p:cNvCxnSpPr/>
          <p:nvPr/>
        </p:nvCxnSpPr>
        <p:spPr>
          <a:xfrm>
            <a:off x="599140" y="5433525"/>
            <a:ext cx="0" cy="93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15" name="Google Shape;715;p38"/>
          <p:cNvSpPr/>
          <p:nvPr/>
        </p:nvSpPr>
        <p:spPr>
          <a:xfrm>
            <a:off x="4745725" y="5077500"/>
            <a:ext cx="210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cxnSp>
        <p:nvCxnSpPr>
          <p:cNvPr id="716" name="Google Shape;716;p38"/>
          <p:cNvCxnSpPr/>
          <p:nvPr/>
        </p:nvCxnSpPr>
        <p:spPr>
          <a:xfrm>
            <a:off x="4850725" y="5524500"/>
            <a:ext cx="0" cy="7494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38"/>
          <p:cNvSpPr txBox="1"/>
          <p:nvPr/>
        </p:nvSpPr>
        <p:spPr>
          <a:xfrm>
            <a:off x="6572250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유사상품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725" name="Google Shape;725;p38"/>
          <p:cNvSpPr txBox="1"/>
          <p:nvPr/>
        </p:nvSpPr>
        <p:spPr>
          <a:xfrm>
            <a:off x="7098000" y="1094300"/>
            <a:ext cx="553152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 </a:t>
            </a:r>
            <a:r>
              <a:rPr lang="ko-KR" altLang="en-US" sz="70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사료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726" name="Google Shape;726;p38"/>
          <p:cNvSpPr txBox="1"/>
          <p:nvPr/>
        </p:nvSpPr>
        <p:spPr>
          <a:xfrm>
            <a:off x="7639850" y="1094300"/>
            <a:ext cx="553152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 </a:t>
            </a:r>
            <a:r>
              <a:rPr lang="ko-KR" altLang="en-US" sz="70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패드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727" name="Google Shape;727;p38"/>
          <p:cNvSpPr txBox="1"/>
          <p:nvPr/>
        </p:nvSpPr>
        <p:spPr>
          <a:xfrm>
            <a:off x="8149500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연관상품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pic>
        <p:nvPicPr>
          <p:cNvPr id="728" name="Google Shape;728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1842187">
            <a:off x="7261376" y="3972207"/>
            <a:ext cx="578199" cy="79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1842187">
            <a:off x="3866526" y="2677332"/>
            <a:ext cx="578199" cy="798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38"/>
          <p:cNvGrpSpPr/>
          <p:nvPr/>
        </p:nvGrpSpPr>
        <p:grpSpPr>
          <a:xfrm>
            <a:off x="3106000" y="2199800"/>
            <a:ext cx="1720200" cy="1646400"/>
            <a:chOff x="3106000" y="2199800"/>
            <a:chExt cx="1720200" cy="1646400"/>
          </a:xfrm>
        </p:grpSpPr>
        <p:sp>
          <p:nvSpPr>
            <p:cNvPr id="731" name="Google Shape;731;p38"/>
            <p:cNvSpPr/>
            <p:nvPr/>
          </p:nvSpPr>
          <p:spPr>
            <a:xfrm>
              <a:off x="3106000" y="2307500"/>
              <a:ext cx="1720200" cy="1538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3106000" y="2199800"/>
              <a:ext cx="597300" cy="1077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dirty="0">
                  <a:solidFill>
                    <a:schemeClr val="lt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key prod-02</a:t>
              </a:r>
              <a:endParaRPr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733" name="Google Shape;733;p38"/>
          <p:cNvSpPr/>
          <p:nvPr/>
        </p:nvSpPr>
        <p:spPr>
          <a:xfrm>
            <a:off x="2290675" y="2850500"/>
            <a:ext cx="799800" cy="2718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영상 시청중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궁금한 상품 발생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734" name="Google Shape;734;p38"/>
          <p:cNvSpPr/>
          <p:nvPr/>
        </p:nvSpPr>
        <p:spPr>
          <a:xfrm>
            <a:off x="3992900" y="5083450"/>
            <a:ext cx="799800" cy="2718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“선택상품”</a:t>
            </a:r>
            <a:endParaRPr sz="800" b="1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키워드 변경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735" name="Google Shape;735;p38"/>
          <p:cNvSpPr txBox="1"/>
          <p:nvPr/>
        </p:nvSpPr>
        <p:spPr>
          <a:xfrm>
            <a:off x="215450" y="4989800"/>
            <a:ext cx="767400" cy="46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Frequency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</a:t>
            </a: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window 내의</a:t>
            </a:r>
            <a:endParaRPr sz="600" b="1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등장 횟수</a:t>
            </a: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736" name="Google Shape;736;p38"/>
          <p:cNvSpPr txBox="1"/>
          <p:nvPr/>
        </p:nvSpPr>
        <p:spPr>
          <a:xfrm>
            <a:off x="8193002" y="6095617"/>
            <a:ext cx="665400" cy="36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Frame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(분할 이미지)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AC62CEF0-A50F-CB15-5980-FEC6C51DB36B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개요 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및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UI</a:t>
            </a:r>
            <a:endParaRPr lang="ko-KR" altLang="en-US" b="1" dirty="0">
              <a:solidFill>
                <a:srgbClr val="4084F4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59283-0A34-D8FB-FD8E-5167D549C8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7286" y="3648663"/>
            <a:ext cx="540000" cy="540000"/>
          </a:xfrm>
          <a:prstGeom prst="rect">
            <a:avLst/>
          </a:prstGeom>
        </p:spPr>
      </p:pic>
      <p:sp>
        <p:nvSpPr>
          <p:cNvPr id="2" name="Google Shape;376;p34">
            <a:extLst>
              <a:ext uri="{FF2B5EF4-FFF2-40B4-BE49-F238E27FC236}">
                <a16:creationId xmlns:a16="http://schemas.microsoft.com/office/drawing/2014/main" id="{4F0DBDED-547D-B3D1-9A3A-C37D6C4D04F6}"/>
              </a:ext>
            </a:extLst>
          </p:cNvPr>
          <p:cNvSpPr/>
          <p:nvPr/>
        </p:nvSpPr>
        <p:spPr>
          <a:xfrm>
            <a:off x="7661275" y="366686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가격 낮은 상품 반영해줘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Google Shape;377;p34">
            <a:extLst>
              <a:ext uri="{FF2B5EF4-FFF2-40B4-BE49-F238E27FC236}">
                <a16:creationId xmlns:a16="http://schemas.microsoft.com/office/drawing/2014/main" id="{53EF4BF9-A381-4BC8-BBA6-AE9C1311BE51}"/>
              </a:ext>
            </a:extLst>
          </p:cNvPr>
          <p:cNvSpPr/>
          <p:nvPr/>
        </p:nvSpPr>
        <p:spPr>
          <a:xfrm>
            <a:off x="7661275" y="3880934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검색 순위 점수 반영해줘</a:t>
            </a: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6" name="Google Shape;378;p34">
            <a:extLst>
              <a:ext uri="{FF2B5EF4-FFF2-40B4-BE49-F238E27FC236}">
                <a16:creationId xmlns:a16="http://schemas.microsoft.com/office/drawing/2014/main" id="{53195797-E92C-7F95-82C8-95163EF17326}"/>
              </a:ext>
            </a:extLst>
          </p:cNvPr>
          <p:cNvSpPr/>
          <p:nvPr/>
        </p:nvSpPr>
        <p:spPr>
          <a:xfrm>
            <a:off x="7661275" y="408375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친환경상품 위주 추천해줘</a:t>
            </a:r>
            <a:r>
              <a:rPr lang="ko-KR" altLang="en-US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7" name="Google Shape;385;p34">
            <a:extLst>
              <a:ext uri="{FF2B5EF4-FFF2-40B4-BE49-F238E27FC236}">
                <a16:creationId xmlns:a16="http://schemas.microsoft.com/office/drawing/2014/main" id="{5F39E637-8910-80CD-59EF-A9D41C64ADCB}"/>
              </a:ext>
            </a:extLst>
          </p:cNvPr>
          <p:cNvGrpSpPr/>
          <p:nvPr/>
        </p:nvGrpSpPr>
        <p:grpSpPr>
          <a:xfrm>
            <a:off x="7196450" y="3567650"/>
            <a:ext cx="441000" cy="297558"/>
            <a:chOff x="7196450" y="3567650"/>
            <a:chExt cx="441000" cy="297558"/>
          </a:xfrm>
        </p:grpSpPr>
        <p:sp>
          <p:nvSpPr>
            <p:cNvPr id="8" name="Google Shape;386;p34">
              <a:extLst>
                <a:ext uri="{FF2B5EF4-FFF2-40B4-BE49-F238E27FC236}">
                  <a16:creationId xmlns:a16="http://schemas.microsoft.com/office/drawing/2014/main" id="{A6492559-D78B-C3E7-7E42-A2CDD47D6F94}"/>
                </a:ext>
              </a:extLst>
            </p:cNvPr>
            <p:cNvSpPr/>
            <p:nvPr/>
          </p:nvSpPr>
          <p:spPr>
            <a:xfrm>
              <a:off x="7298163" y="3597175"/>
              <a:ext cx="61800" cy="61800"/>
            </a:xfrm>
            <a:prstGeom prst="ellipse">
              <a:avLst/>
            </a:prstGeom>
            <a:solidFill>
              <a:srgbClr val="3E8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9" name="Google Shape;387;p34">
              <a:extLst>
                <a:ext uri="{FF2B5EF4-FFF2-40B4-BE49-F238E27FC236}">
                  <a16:creationId xmlns:a16="http://schemas.microsoft.com/office/drawing/2014/main" id="{3E743E70-6B91-BBB9-212F-E6CB7FF4C830}"/>
                </a:ext>
              </a:extLst>
            </p:cNvPr>
            <p:cNvSpPr/>
            <p:nvPr/>
          </p:nvSpPr>
          <p:spPr>
            <a:xfrm>
              <a:off x="7374125" y="3567650"/>
              <a:ext cx="61800" cy="61800"/>
            </a:xfrm>
            <a:prstGeom prst="ellipse">
              <a:avLst/>
            </a:prstGeom>
            <a:solidFill>
              <a:srgbClr val="E74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10" name="Google Shape;388;p34">
              <a:extLst>
                <a:ext uri="{FF2B5EF4-FFF2-40B4-BE49-F238E27FC236}">
                  <a16:creationId xmlns:a16="http://schemas.microsoft.com/office/drawing/2014/main" id="{D140F811-6B0F-5998-74A6-3D355A4C67F3}"/>
                </a:ext>
              </a:extLst>
            </p:cNvPr>
            <p:cNvSpPr/>
            <p:nvPr/>
          </p:nvSpPr>
          <p:spPr>
            <a:xfrm>
              <a:off x="7333775" y="3670250"/>
              <a:ext cx="61800" cy="61800"/>
            </a:xfrm>
            <a:prstGeom prst="ellipse">
              <a:avLst/>
            </a:prstGeom>
            <a:solidFill>
              <a:srgbClr val="F5B8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11" name="Google Shape;389;p34">
              <a:extLst>
                <a:ext uri="{FF2B5EF4-FFF2-40B4-BE49-F238E27FC236}">
                  <a16:creationId xmlns:a16="http://schemas.microsoft.com/office/drawing/2014/main" id="{544B9DCA-F393-A7CB-0E53-FD7FE7635C59}"/>
                </a:ext>
              </a:extLst>
            </p:cNvPr>
            <p:cNvSpPr/>
            <p:nvPr/>
          </p:nvSpPr>
          <p:spPr>
            <a:xfrm>
              <a:off x="7407788" y="3644900"/>
              <a:ext cx="61800" cy="61800"/>
            </a:xfrm>
            <a:prstGeom prst="ellipse">
              <a:avLst/>
            </a:prstGeom>
            <a:solidFill>
              <a:srgbClr val="36A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12" name="Google Shape;390;p34">
              <a:extLst>
                <a:ext uri="{FF2B5EF4-FFF2-40B4-BE49-F238E27FC236}">
                  <a16:creationId xmlns:a16="http://schemas.microsoft.com/office/drawing/2014/main" id="{ACCCD030-56F9-3917-2C09-EABC203AE777}"/>
                </a:ext>
              </a:extLst>
            </p:cNvPr>
            <p:cNvSpPr txBox="1"/>
            <p:nvPr/>
          </p:nvSpPr>
          <p:spPr>
            <a:xfrm>
              <a:off x="7196450" y="3772875"/>
              <a:ext cx="44100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dirty="0">
                  <a:solidFill>
                    <a:schemeClr val="dk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영상 인식중</a:t>
              </a:r>
              <a:endParaRPr sz="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13" name="Google Shape;639;p37">
            <a:extLst>
              <a:ext uri="{FF2B5EF4-FFF2-40B4-BE49-F238E27FC236}">
                <a16:creationId xmlns:a16="http://schemas.microsoft.com/office/drawing/2014/main" id="{AE10CAFE-9751-026C-DA17-E6D395C953D5}"/>
              </a:ext>
            </a:extLst>
          </p:cNvPr>
          <p:cNvSpPr txBox="1"/>
          <p:nvPr/>
        </p:nvSpPr>
        <p:spPr>
          <a:xfrm>
            <a:off x="7107044" y="1089071"/>
            <a:ext cx="553152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 옷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14" name="Google Shape;640;p37">
            <a:extLst>
              <a:ext uri="{FF2B5EF4-FFF2-40B4-BE49-F238E27FC236}">
                <a16:creationId xmlns:a16="http://schemas.microsoft.com/office/drawing/2014/main" id="{D3EEB9EF-F00D-12B3-A4C4-9B59C07C2EBB}"/>
              </a:ext>
            </a:extLst>
          </p:cNvPr>
          <p:cNvSpPr txBox="1"/>
          <p:nvPr/>
        </p:nvSpPr>
        <p:spPr>
          <a:xfrm>
            <a:off x="7626061" y="1086633"/>
            <a:ext cx="553152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이동가방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15" name="Google Shape;641;p37">
            <a:extLst>
              <a:ext uri="{FF2B5EF4-FFF2-40B4-BE49-F238E27FC236}">
                <a16:creationId xmlns:a16="http://schemas.microsoft.com/office/drawing/2014/main" id="{CA298B36-3B85-4061-68AD-EBF2E48E1E19}"/>
              </a:ext>
            </a:extLst>
          </p:cNvPr>
          <p:cNvSpPr txBox="1"/>
          <p:nvPr/>
        </p:nvSpPr>
        <p:spPr>
          <a:xfrm>
            <a:off x="8140587" y="1089071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연관상품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" grpId="0"/>
      <p:bldP spid="726" grpId="0"/>
      <p:bldP spid="727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개요 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및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UI</a:t>
            </a:r>
            <a:endParaRPr lang="ko-KR" altLang="en-US" b="1" dirty="0">
              <a:solidFill>
                <a:srgbClr val="4084F4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E907720-1FAE-C8FA-6CF7-0A37372D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8" y="1234063"/>
            <a:ext cx="7970262" cy="484591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EF76CE5-6C26-4516-5A9A-27AEFBAE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48" y="5038948"/>
            <a:ext cx="833922" cy="83392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4DE28F-44FE-3635-F841-1F5771786612}"/>
              </a:ext>
            </a:extLst>
          </p:cNvPr>
          <p:cNvSpPr/>
          <p:nvPr/>
        </p:nvSpPr>
        <p:spPr>
          <a:xfrm>
            <a:off x="1829452" y="4953975"/>
            <a:ext cx="831850" cy="447375"/>
          </a:xfrm>
          <a:prstGeom prst="rect">
            <a:avLst/>
          </a:prstGeom>
          <a:solidFill>
            <a:srgbClr val="D7D7D7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4DA34F-BFB0-348B-B647-1ED7C34AC81F}"/>
              </a:ext>
            </a:extLst>
          </p:cNvPr>
          <p:cNvSpPr/>
          <p:nvPr/>
        </p:nvSpPr>
        <p:spPr>
          <a:xfrm>
            <a:off x="2521533" y="5038948"/>
            <a:ext cx="1940930" cy="918895"/>
          </a:xfrm>
          <a:prstGeom prst="rect">
            <a:avLst/>
          </a:prstGeom>
          <a:solidFill>
            <a:srgbClr val="D7D7D7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A51F920-3BBD-0E31-3A20-2B10F520FD12}"/>
              </a:ext>
            </a:extLst>
          </p:cNvPr>
          <p:cNvCxnSpPr/>
          <p:nvPr/>
        </p:nvCxnSpPr>
        <p:spPr>
          <a:xfrm>
            <a:off x="2464238" y="5740312"/>
            <a:ext cx="3110623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68BB137-4F6C-62FF-E199-D0F9AF269C73}"/>
              </a:ext>
            </a:extLst>
          </p:cNvPr>
          <p:cNvGrpSpPr/>
          <p:nvPr/>
        </p:nvGrpSpPr>
        <p:grpSpPr>
          <a:xfrm>
            <a:off x="1776392" y="4987529"/>
            <a:ext cx="2500808" cy="1021731"/>
            <a:chOff x="7162559" y="3567650"/>
            <a:chExt cx="1597316" cy="652600"/>
          </a:xfrm>
        </p:grpSpPr>
        <p:sp>
          <p:nvSpPr>
            <p:cNvPr id="22" name="Google Shape;376;p34">
              <a:extLst>
                <a:ext uri="{FF2B5EF4-FFF2-40B4-BE49-F238E27FC236}">
                  <a16:creationId xmlns:a16="http://schemas.microsoft.com/office/drawing/2014/main" id="{1E6EE5D1-6AB7-3841-6CE5-AB3B4905320A}"/>
                </a:ext>
              </a:extLst>
            </p:cNvPr>
            <p:cNvSpPr/>
            <p:nvPr/>
          </p:nvSpPr>
          <p:spPr>
            <a:xfrm>
              <a:off x="7661275" y="3666860"/>
              <a:ext cx="1098600" cy="136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가격 낮은 상품 반영해줘 ▶</a:t>
              </a:r>
              <a:endParaRPr lang="ko-KR" altLang="en-US" sz="900" b="1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3" name="Google Shape;377;p34">
              <a:extLst>
                <a:ext uri="{FF2B5EF4-FFF2-40B4-BE49-F238E27FC236}">
                  <a16:creationId xmlns:a16="http://schemas.microsoft.com/office/drawing/2014/main" id="{DD90D790-C82E-E8FF-D3F5-7275441FC84B}"/>
                </a:ext>
              </a:extLst>
            </p:cNvPr>
            <p:cNvSpPr/>
            <p:nvPr/>
          </p:nvSpPr>
          <p:spPr>
            <a:xfrm>
              <a:off x="7661275" y="3880934"/>
              <a:ext cx="1098600" cy="136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b="1" dirty="0">
                  <a:solidFill>
                    <a:srgbClr val="00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검색 순위 점수 반영해줘</a:t>
              </a:r>
              <a:r>
                <a:rPr lang="ko-KR" altLang="en-US" sz="900" b="1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 ▶</a:t>
              </a:r>
              <a:endParaRPr lang="ko-KR" altLang="en-US" sz="900" b="1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24" name="Google Shape;378;p34">
              <a:extLst>
                <a:ext uri="{FF2B5EF4-FFF2-40B4-BE49-F238E27FC236}">
                  <a16:creationId xmlns:a16="http://schemas.microsoft.com/office/drawing/2014/main" id="{3C5177D4-962C-49A5-0645-ADFE7E498DED}"/>
                </a:ext>
              </a:extLst>
            </p:cNvPr>
            <p:cNvSpPr/>
            <p:nvPr/>
          </p:nvSpPr>
          <p:spPr>
            <a:xfrm>
              <a:off x="7661275" y="4083750"/>
              <a:ext cx="1098600" cy="136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>
                  <a:solidFill>
                    <a:srgbClr val="00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친환경상품 위주 추천해줘</a:t>
              </a:r>
              <a:r>
                <a:rPr lang="ko-KR" altLang="en-US" sz="9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 ▶</a:t>
              </a:r>
              <a:endParaRPr lang="ko-KR" altLang="en-US" sz="9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grpSp>
          <p:nvGrpSpPr>
            <p:cNvPr id="25" name="Google Shape;385;p34">
              <a:extLst>
                <a:ext uri="{FF2B5EF4-FFF2-40B4-BE49-F238E27FC236}">
                  <a16:creationId xmlns:a16="http://schemas.microsoft.com/office/drawing/2014/main" id="{D1B7C397-E840-2B5C-5A5B-2F2EE7F2A7AB}"/>
                </a:ext>
              </a:extLst>
            </p:cNvPr>
            <p:cNvGrpSpPr/>
            <p:nvPr/>
          </p:nvGrpSpPr>
          <p:grpSpPr>
            <a:xfrm>
              <a:off x="7162559" y="3567650"/>
              <a:ext cx="441000" cy="272569"/>
              <a:chOff x="7162559" y="3567650"/>
              <a:chExt cx="441000" cy="272569"/>
            </a:xfrm>
          </p:grpSpPr>
          <p:sp>
            <p:nvSpPr>
              <p:cNvPr id="26" name="Google Shape;386;p34">
                <a:extLst>
                  <a:ext uri="{FF2B5EF4-FFF2-40B4-BE49-F238E27FC236}">
                    <a16:creationId xmlns:a16="http://schemas.microsoft.com/office/drawing/2014/main" id="{06C25254-71C4-F0A1-7242-705A15FF665E}"/>
                  </a:ext>
                </a:extLst>
              </p:cNvPr>
              <p:cNvSpPr/>
              <p:nvPr/>
            </p:nvSpPr>
            <p:spPr>
              <a:xfrm>
                <a:off x="7298163" y="3597175"/>
                <a:ext cx="61800" cy="61800"/>
              </a:xfrm>
              <a:prstGeom prst="ellipse">
                <a:avLst/>
              </a:prstGeom>
              <a:solidFill>
                <a:srgbClr val="3E8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아리따-돋움4.0(OTF)-Medium" panose="02020603020101020101" pitchFamily="18" charset="-127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27" name="Google Shape;387;p34">
                <a:extLst>
                  <a:ext uri="{FF2B5EF4-FFF2-40B4-BE49-F238E27FC236}">
                    <a16:creationId xmlns:a16="http://schemas.microsoft.com/office/drawing/2014/main" id="{9D6F5FB2-80EF-A1B0-9B90-607586E912D4}"/>
                  </a:ext>
                </a:extLst>
              </p:cNvPr>
              <p:cNvSpPr/>
              <p:nvPr/>
            </p:nvSpPr>
            <p:spPr>
              <a:xfrm>
                <a:off x="7374125" y="3567650"/>
                <a:ext cx="61800" cy="61800"/>
              </a:xfrm>
              <a:prstGeom prst="ellipse">
                <a:avLst/>
              </a:prstGeom>
              <a:solidFill>
                <a:srgbClr val="E741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아리따-돋움4.0(OTF)-Medium" panose="02020603020101020101" pitchFamily="18" charset="-127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28" name="Google Shape;388;p34">
                <a:extLst>
                  <a:ext uri="{FF2B5EF4-FFF2-40B4-BE49-F238E27FC236}">
                    <a16:creationId xmlns:a16="http://schemas.microsoft.com/office/drawing/2014/main" id="{29A040E0-19AA-7F3F-3CD9-978FDB5C8D8D}"/>
                  </a:ext>
                </a:extLst>
              </p:cNvPr>
              <p:cNvSpPr/>
              <p:nvPr/>
            </p:nvSpPr>
            <p:spPr>
              <a:xfrm>
                <a:off x="7333775" y="3670250"/>
                <a:ext cx="61800" cy="61800"/>
              </a:xfrm>
              <a:prstGeom prst="ellipse">
                <a:avLst/>
              </a:prstGeom>
              <a:solidFill>
                <a:srgbClr val="F5B8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아리따-돋움4.0(OTF)-Medium" panose="02020603020101020101" pitchFamily="18" charset="-127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29" name="Google Shape;389;p34">
                <a:extLst>
                  <a:ext uri="{FF2B5EF4-FFF2-40B4-BE49-F238E27FC236}">
                    <a16:creationId xmlns:a16="http://schemas.microsoft.com/office/drawing/2014/main" id="{6D504A70-9DFD-F462-9639-9E57A8D93D80}"/>
                  </a:ext>
                </a:extLst>
              </p:cNvPr>
              <p:cNvSpPr/>
              <p:nvPr/>
            </p:nvSpPr>
            <p:spPr>
              <a:xfrm>
                <a:off x="7407788" y="3644900"/>
                <a:ext cx="61800" cy="61800"/>
              </a:xfrm>
              <a:prstGeom prst="ellipse">
                <a:avLst/>
              </a:prstGeom>
              <a:solidFill>
                <a:srgbClr val="36A0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아리따-돋움4.0(OTF)-Medium" panose="02020603020101020101" pitchFamily="18" charset="-127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30" name="Google Shape;390;p34">
                <a:extLst>
                  <a:ext uri="{FF2B5EF4-FFF2-40B4-BE49-F238E27FC236}">
                    <a16:creationId xmlns:a16="http://schemas.microsoft.com/office/drawing/2014/main" id="{47C3152D-ED44-2611-4F5B-0A289FBB97A0}"/>
                  </a:ext>
                </a:extLst>
              </p:cNvPr>
              <p:cNvSpPr txBox="1"/>
              <p:nvPr/>
            </p:nvSpPr>
            <p:spPr>
              <a:xfrm>
                <a:off x="7162559" y="3751757"/>
                <a:ext cx="441000" cy="884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dk1"/>
                    </a:solidFill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영상 인식중</a:t>
                </a:r>
                <a:endParaRPr sz="900" dirty="0">
                  <a:solidFill>
                    <a:schemeClr val="dk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endParaRPr>
              </a:p>
            </p:txBody>
          </p:sp>
        </p:grp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DF76D2A-2588-0840-09EB-71799065493C}"/>
              </a:ext>
            </a:extLst>
          </p:cNvPr>
          <p:cNvCxnSpPr>
            <a:cxnSpLocks/>
          </p:cNvCxnSpPr>
          <p:nvPr/>
        </p:nvCxnSpPr>
        <p:spPr>
          <a:xfrm>
            <a:off x="4191000" y="5174399"/>
            <a:ext cx="138684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7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3.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장점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과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기대효과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EE41CB-001E-058F-A5E9-7350A9790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791" y="1961168"/>
            <a:ext cx="877078" cy="87707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81CC9BC-EBE1-BC40-9A11-8E6381A6C06B}"/>
              </a:ext>
            </a:extLst>
          </p:cNvPr>
          <p:cNvCxnSpPr/>
          <p:nvPr/>
        </p:nvCxnSpPr>
        <p:spPr>
          <a:xfrm flipV="1">
            <a:off x="3162470" y="2575251"/>
            <a:ext cx="719065" cy="333890"/>
          </a:xfrm>
          <a:prstGeom prst="straightConnector1">
            <a:avLst/>
          </a:prstGeom>
          <a:ln w="25400">
            <a:solidFill>
              <a:srgbClr val="4084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1BE4A77-F599-EA2B-9116-1EE80FAA6A90}"/>
              </a:ext>
            </a:extLst>
          </p:cNvPr>
          <p:cNvCxnSpPr/>
          <p:nvPr/>
        </p:nvCxnSpPr>
        <p:spPr>
          <a:xfrm flipV="1">
            <a:off x="3174908" y="2736982"/>
            <a:ext cx="719065" cy="333890"/>
          </a:xfrm>
          <a:prstGeom prst="straightConnector1">
            <a:avLst/>
          </a:prstGeom>
          <a:ln w="25400">
            <a:solidFill>
              <a:srgbClr val="4084F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DB3EF7F-9022-A4FE-0300-1E53F10F3322}"/>
              </a:ext>
            </a:extLst>
          </p:cNvPr>
          <p:cNvSpPr/>
          <p:nvPr/>
        </p:nvSpPr>
        <p:spPr>
          <a:xfrm>
            <a:off x="3254633" y="2536047"/>
            <a:ext cx="149290" cy="120069"/>
          </a:xfrm>
          <a:prstGeom prst="round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38CEE6-CFAF-9633-5E56-1347D953A11C}"/>
              </a:ext>
            </a:extLst>
          </p:cNvPr>
          <p:cNvSpPr/>
          <p:nvPr/>
        </p:nvSpPr>
        <p:spPr>
          <a:xfrm>
            <a:off x="3676527" y="3026212"/>
            <a:ext cx="149290" cy="120069"/>
          </a:xfrm>
          <a:prstGeom prst="round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반응형 추천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5B8EC66-855F-233C-16DA-FE486DBEB422}"/>
              </a:ext>
            </a:extLst>
          </p:cNvPr>
          <p:cNvCxnSpPr>
            <a:cxnSpLocks/>
          </p:cNvCxnSpPr>
          <p:nvPr/>
        </p:nvCxnSpPr>
        <p:spPr>
          <a:xfrm flipV="1">
            <a:off x="4467225" y="3181548"/>
            <a:ext cx="0" cy="640506"/>
          </a:xfrm>
          <a:prstGeom prst="straightConnector1">
            <a:avLst/>
          </a:prstGeom>
          <a:ln w="25400">
            <a:solidFill>
              <a:srgbClr val="EEB3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69CF38-D3AE-F773-F411-A41B0F2FEA13}"/>
              </a:ext>
            </a:extLst>
          </p:cNvPr>
          <p:cNvCxnSpPr>
            <a:cxnSpLocks/>
          </p:cNvCxnSpPr>
          <p:nvPr/>
        </p:nvCxnSpPr>
        <p:spPr>
          <a:xfrm flipV="1">
            <a:off x="4638675" y="3181548"/>
            <a:ext cx="0" cy="640506"/>
          </a:xfrm>
          <a:prstGeom prst="straightConnector1">
            <a:avLst/>
          </a:prstGeom>
          <a:ln w="25400">
            <a:solidFill>
              <a:srgbClr val="EEB30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BDC1F26-64B2-FE40-2765-7F7781DAF2E3}"/>
              </a:ext>
            </a:extLst>
          </p:cNvPr>
          <p:cNvSpPr/>
          <p:nvPr/>
        </p:nvSpPr>
        <p:spPr>
          <a:xfrm>
            <a:off x="4121409" y="3443116"/>
            <a:ext cx="149290" cy="120069"/>
          </a:xfrm>
          <a:prstGeom prst="round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고품질</a:t>
            </a:r>
            <a:endParaRPr lang="en-US" altLang="ko-KR" sz="10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0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서비스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5843F11-6621-F139-27BB-341EA2CBBE4B}"/>
              </a:ext>
            </a:extLst>
          </p:cNvPr>
          <p:cNvSpPr/>
          <p:nvPr/>
        </p:nvSpPr>
        <p:spPr>
          <a:xfrm>
            <a:off x="4901992" y="3431236"/>
            <a:ext cx="149290" cy="120069"/>
          </a:xfrm>
          <a:prstGeom prst="round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광고 제품</a:t>
            </a:r>
            <a:endParaRPr lang="en-US" altLang="ko-KR" sz="10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0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노출 수익</a:t>
            </a:r>
            <a:endParaRPr lang="en-US" altLang="ko-KR" sz="10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A144CEF-0084-5FF0-07EF-A391392DF714}"/>
              </a:ext>
            </a:extLst>
          </p:cNvPr>
          <p:cNvCxnSpPr>
            <a:cxnSpLocks/>
          </p:cNvCxnSpPr>
          <p:nvPr/>
        </p:nvCxnSpPr>
        <p:spPr>
          <a:xfrm rot="2700000" flipV="1">
            <a:off x="5261880" y="2610518"/>
            <a:ext cx="719065" cy="333890"/>
          </a:xfrm>
          <a:prstGeom prst="straightConnector1">
            <a:avLst/>
          </a:prstGeom>
          <a:ln w="25400">
            <a:solidFill>
              <a:srgbClr val="349A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6EA2F5-BCA7-BFCA-38E1-02E6F9FBCAB6}"/>
              </a:ext>
            </a:extLst>
          </p:cNvPr>
          <p:cNvCxnSpPr>
            <a:cxnSpLocks/>
          </p:cNvCxnSpPr>
          <p:nvPr/>
        </p:nvCxnSpPr>
        <p:spPr>
          <a:xfrm rot="2700000" flipV="1">
            <a:off x="5274318" y="2772249"/>
            <a:ext cx="719065" cy="333890"/>
          </a:xfrm>
          <a:prstGeom prst="straightConnector1">
            <a:avLst/>
          </a:prstGeom>
          <a:ln w="25400">
            <a:solidFill>
              <a:srgbClr val="349A5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6A82A0D-39FC-510D-70DF-8D8841000A32}"/>
              </a:ext>
            </a:extLst>
          </p:cNvPr>
          <p:cNvSpPr/>
          <p:nvPr/>
        </p:nvSpPr>
        <p:spPr>
          <a:xfrm>
            <a:off x="5676540" y="2536047"/>
            <a:ext cx="149290" cy="120069"/>
          </a:xfrm>
          <a:prstGeom prst="round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판매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84E3F59-ADE5-6401-A647-E954927B246F}"/>
              </a:ext>
            </a:extLst>
          </p:cNvPr>
          <p:cNvSpPr/>
          <p:nvPr/>
        </p:nvSpPr>
        <p:spPr>
          <a:xfrm>
            <a:off x="5352742" y="3011681"/>
            <a:ext cx="149290" cy="120069"/>
          </a:xfrm>
          <a:prstGeom prst="round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광고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57BA02E-6509-03F3-E254-5B781F75B6EC}"/>
              </a:ext>
            </a:extLst>
          </p:cNvPr>
          <p:cNvSpPr/>
          <p:nvPr/>
        </p:nvSpPr>
        <p:spPr>
          <a:xfrm>
            <a:off x="1068489" y="2736982"/>
            <a:ext cx="1770240" cy="1559149"/>
          </a:xfrm>
          <a:prstGeom prst="roundRect">
            <a:avLst>
              <a:gd name="adj" fmla="val 13577"/>
            </a:avLst>
          </a:prstGeom>
          <a:solidFill>
            <a:srgbClr val="4084F4"/>
          </a:solidFill>
        </p:spPr>
        <p:txBody>
          <a:bodyPr wrap="none" lIns="91440" tIns="45720" rIns="91440" bIns="45720" rtlCol="0" anchor="ctr">
            <a:noAutofit/>
          </a:bodyPr>
          <a:lstStyle/>
          <a:p>
            <a:endParaRPr lang="ko-KR" sz="10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Arial"/>
              <a:ea typeface="아리따-돋움4.0(OTF)-Medium" panose="02020603020101020101" pitchFamily="18" charset="-127"/>
              <a:cs typeface="Arial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40AF8FB-C2EA-C880-6658-1E858CCE6A08}"/>
              </a:ext>
            </a:extLst>
          </p:cNvPr>
          <p:cNvGrpSpPr/>
          <p:nvPr/>
        </p:nvGrpSpPr>
        <p:grpSpPr>
          <a:xfrm>
            <a:off x="898546" y="2247207"/>
            <a:ext cx="1917550" cy="921162"/>
            <a:chOff x="898546" y="2119278"/>
            <a:chExt cx="1917550" cy="8883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7CB787-2DDE-56B6-5554-D4717C9D54AD}"/>
                </a:ext>
              </a:extLst>
            </p:cNvPr>
            <p:cNvSpPr txBox="1"/>
            <p:nvPr/>
          </p:nvSpPr>
          <p:spPr>
            <a:xfrm>
              <a:off x="898546" y="2669082"/>
              <a:ext cx="1212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FFFF"/>
                  </a:solidFill>
                  <a:ea typeface="아리따-돋움4.0(OTF)-Bold" panose="02020603020101020101" pitchFamily="18" charset="-127"/>
                </a:rPr>
                <a:t>시청자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139AE9-369E-D3BA-C9C1-E9087A9A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9884" y="2119278"/>
              <a:ext cx="796212" cy="796212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D2EFC5-1F5D-1D73-AD41-462518D2C989}"/>
              </a:ext>
            </a:extLst>
          </p:cNvPr>
          <p:cNvSpPr/>
          <p:nvPr/>
        </p:nvSpPr>
        <p:spPr>
          <a:xfrm>
            <a:off x="3582440" y="4061052"/>
            <a:ext cx="1941280" cy="1429092"/>
          </a:xfrm>
          <a:prstGeom prst="roundRect">
            <a:avLst>
              <a:gd name="adj" fmla="val 12074"/>
            </a:avLst>
          </a:prstGeom>
          <a:solidFill>
            <a:srgbClr val="EEB305"/>
          </a:solidFill>
        </p:spPr>
        <p:txBody>
          <a:bodyPr wrap="none" lIns="91440" tIns="45720" rIns="91440" bIns="45720" rtlCol="0" anchor="ctr">
            <a:noAutofit/>
          </a:bodyPr>
          <a:lstStyle/>
          <a:p>
            <a:pPr algn="ctr"/>
            <a:endParaRPr lang="ko-KR" altLang="en-US" sz="10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Arial"/>
              <a:ea typeface="아리따-돋움4.0(OTF)-Medium" panose="02020603020101020101" pitchFamily="18" charset="-127"/>
              <a:cs typeface="Arial"/>
            </a:endParaRPr>
          </a:p>
          <a:p>
            <a:pPr algn="ctr"/>
            <a:endParaRPr lang="ko-KR" altLang="en-US" sz="10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Arial"/>
              <a:ea typeface="아리따-돋움4.0(OTF)-Medium" panose="02020603020101020101" pitchFamily="18" charset="-127"/>
              <a:cs typeface="Arial"/>
            </a:endParaRPr>
          </a:p>
          <a:p>
            <a:pPr algn="ctr"/>
            <a:endParaRPr lang="ko-KR" altLang="en-US" sz="10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Arial"/>
              <a:ea typeface="아리따-돋움4.0(OTF)-Medium" panose="02020603020101020101" pitchFamily="18" charset="-127"/>
              <a:cs typeface="Arial"/>
            </a:endParaRPr>
          </a:p>
          <a:p>
            <a:pPr algn="ctr"/>
            <a:endParaRPr lang="ko-KR" altLang="en-US" sz="10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Arial"/>
              <a:ea typeface="아리따-돋움4.0(OTF)-Medium" panose="02020603020101020101" pitchFamily="18" charset="-127"/>
              <a:cs typeface="Arial"/>
            </a:endParaRPr>
          </a:p>
          <a:p>
            <a:pPr algn="ctr"/>
            <a:endParaRPr lang="ko-KR" altLang="en-US" sz="10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Arial"/>
              <a:ea typeface="아리따-돋움4.0(OTF)-Medium" panose="02020603020101020101" pitchFamily="18" charset="-127"/>
              <a:cs typeface="Arial"/>
            </a:endParaRPr>
          </a:p>
          <a:p>
            <a:pPr algn="ctr"/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0E8AFC-5D1C-4C5E-BFB1-14B8BAF34696}"/>
              </a:ext>
            </a:extLst>
          </p:cNvPr>
          <p:cNvGrpSpPr/>
          <p:nvPr/>
        </p:nvGrpSpPr>
        <p:grpSpPr>
          <a:xfrm>
            <a:off x="3403923" y="3767548"/>
            <a:ext cx="1886748" cy="746664"/>
            <a:chOff x="3403923" y="3562273"/>
            <a:chExt cx="1886748" cy="7466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16C025-9D64-3CF3-F501-C56F59887D40}"/>
                </a:ext>
              </a:extLst>
            </p:cNvPr>
            <p:cNvSpPr txBox="1"/>
            <p:nvPr/>
          </p:nvSpPr>
          <p:spPr>
            <a:xfrm>
              <a:off x="3403923" y="3941726"/>
              <a:ext cx="1212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ea typeface="아리따-돋움4.0(OTF)-Bold" panose="02020603020101020101" pitchFamily="18" charset="-127"/>
                </a:rPr>
                <a:t>유튜브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A82D6DF-1A42-3695-4751-6DB6D4880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4007" y="3562273"/>
              <a:ext cx="746664" cy="746664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FFD9C0-3DCE-3C0C-D60B-CEAC587924A4}"/>
              </a:ext>
            </a:extLst>
          </p:cNvPr>
          <p:cNvSpPr/>
          <p:nvPr/>
        </p:nvSpPr>
        <p:spPr>
          <a:xfrm>
            <a:off x="6262780" y="2838247"/>
            <a:ext cx="1926388" cy="1797120"/>
          </a:xfrm>
          <a:prstGeom prst="roundRect">
            <a:avLst>
              <a:gd name="adj" fmla="val 14397"/>
            </a:avLst>
          </a:prstGeom>
          <a:solidFill>
            <a:srgbClr val="349A52"/>
          </a:solidFill>
        </p:spPr>
        <p:txBody>
          <a:bodyPr wrap="none" lIns="91440" tIns="45720" rIns="91440" bIns="45720" rtlCol="0" anchor="ctr">
            <a:noAutofit/>
          </a:bodyPr>
          <a:lstStyle/>
          <a:p>
            <a:pPr algn="ctr"/>
            <a:endParaRPr lang="ko-KR" sz="10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Arial"/>
              <a:ea typeface="아리따-돋움4.0(OTF)-Medium" panose="02020603020101020101" pitchFamily="18" charset="-127"/>
              <a:cs typeface="Arial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F6841B-B700-2777-C756-3EF0023D3A29}"/>
              </a:ext>
            </a:extLst>
          </p:cNvPr>
          <p:cNvGrpSpPr/>
          <p:nvPr/>
        </p:nvGrpSpPr>
        <p:grpSpPr>
          <a:xfrm>
            <a:off x="6112067" y="2456304"/>
            <a:ext cx="1970768" cy="846154"/>
            <a:chOff x="5981436" y="2120400"/>
            <a:chExt cx="1970768" cy="84615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A96EBF-21E5-271D-1D60-D11251E653C0}"/>
                </a:ext>
              </a:extLst>
            </p:cNvPr>
            <p:cNvSpPr txBox="1"/>
            <p:nvPr/>
          </p:nvSpPr>
          <p:spPr>
            <a:xfrm>
              <a:off x="5981436" y="2628000"/>
              <a:ext cx="1212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FFFF"/>
                  </a:solidFill>
                  <a:ea typeface="아리따-돋움4.0(OTF)-Bold" panose="02020603020101020101" pitchFamily="18" charset="-127"/>
                </a:rPr>
                <a:t>광고주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F292CDF-BF72-57F6-3105-10ABF0F4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6604" y="2120400"/>
              <a:ext cx="795600" cy="795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BF22372-CBB9-FB5D-393E-2288654EE7CB}"/>
              </a:ext>
            </a:extLst>
          </p:cNvPr>
          <p:cNvSpPr txBox="1"/>
          <p:nvPr/>
        </p:nvSpPr>
        <p:spPr>
          <a:xfrm>
            <a:off x="3603812" y="4445581"/>
            <a:ext cx="191991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-</a:t>
            </a:r>
            <a:r>
              <a:rPr lang="en-US" altLang="ko-KR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 </a:t>
            </a:r>
            <a:r>
              <a:rPr lang="ko-KR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광고사</a:t>
            </a:r>
            <a:r>
              <a:rPr lang="en-US" altLang="ko-KR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 </a:t>
            </a:r>
            <a:r>
              <a:rPr lang="en-US" altLang="ko-KR" sz="10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p</a:t>
            </a:r>
            <a:r>
              <a:rPr lang="ko-KR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ool 확대 및</a:t>
            </a:r>
            <a:endParaRPr lang="en-US" altLang="ko-KR" sz="100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r>
              <a:rPr lang="ko-KR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광고 </a:t>
            </a:r>
            <a:r>
              <a:rPr lang="ko-KR" sz="10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생태계 확장</a:t>
            </a:r>
          </a:p>
          <a:p>
            <a:endParaRPr lang="ko-KR" sz="10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r>
              <a:rPr lang="ko-KR" sz="10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- 광고주 </a:t>
            </a:r>
            <a:r>
              <a:rPr lang="ko-KR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친화 정</a:t>
            </a:r>
            <a:r>
              <a:rPr lang="ko-KR" altLang="en-US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책</a:t>
            </a:r>
            <a:endParaRPr lang="en-US" altLang="ko-KR" sz="100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r>
              <a:rPr lang="ko-KR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&amp;</a:t>
            </a:r>
            <a:r>
              <a:rPr lang="ko-KR" sz="10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시청자</a:t>
            </a:r>
            <a:r>
              <a:rPr lang="ko-KR" sz="10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 친화 기능 </a:t>
            </a:r>
            <a:r>
              <a:rPr lang="ko-KR" sz="10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동시 제공</a:t>
            </a:r>
            <a:endParaRPr lang="ko-KR" sz="10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endParaRPr lang="ko-KR" sz="1000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89BF1-9E10-12E1-B69B-C31D3BA320F3}"/>
              </a:ext>
            </a:extLst>
          </p:cNvPr>
          <p:cNvSpPr txBox="1"/>
          <p:nvPr/>
        </p:nvSpPr>
        <p:spPr>
          <a:xfrm>
            <a:off x="1102658" y="3177715"/>
            <a:ext cx="172199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-</a:t>
            </a:r>
            <a:r>
              <a:rPr lang="en-US" alt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 </a:t>
            </a:r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영상 </a:t>
            </a:r>
            <a:r>
              <a:rPr lang="ko-KR" sz="1000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내의 </a:t>
            </a:r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상품 </a:t>
            </a:r>
            <a:r>
              <a:rPr lang="ko-KR" altLang="en-US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즉시 </a:t>
            </a:r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추천</a:t>
            </a:r>
            <a:endParaRPr lang="en-US" altLang="ko-KR" sz="1000" dirty="0">
              <a:solidFill>
                <a:srgbClr val="FFFFFF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endParaRPr lang="ko-KR" sz="1000" dirty="0">
              <a:solidFill>
                <a:srgbClr val="FFFFFF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r>
              <a:rPr lang="en-US" alt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- </a:t>
            </a:r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반응형 </a:t>
            </a:r>
            <a:r>
              <a:rPr lang="en-US" alt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UI</a:t>
            </a:r>
            <a:endParaRPr lang="en-US" altLang="ko-KR" sz="1000" dirty="0">
              <a:solidFill>
                <a:srgbClr val="FFFFFF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endParaRPr lang="ko-KR" sz="1000" dirty="0">
              <a:solidFill>
                <a:srgbClr val="FFFFFF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r>
              <a:rPr lang="ko-KR" sz="1000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- </a:t>
            </a:r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새로운 연관</a:t>
            </a:r>
            <a:r>
              <a:rPr lang="en-US" alt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 </a:t>
            </a:r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상품</a:t>
            </a:r>
            <a:r>
              <a:rPr lang="en-US" alt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/</a:t>
            </a:r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키워드</a:t>
            </a:r>
            <a:endParaRPr lang="en-US" altLang="ko-KR" sz="1000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24EA1B-8E30-9B55-325D-DFADA3F490FC}"/>
              </a:ext>
            </a:extLst>
          </p:cNvPr>
          <p:cNvSpPr txBox="1"/>
          <p:nvPr/>
        </p:nvSpPr>
        <p:spPr>
          <a:xfrm>
            <a:off x="6298348" y="3303221"/>
            <a:ext cx="198119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-</a:t>
            </a:r>
            <a:r>
              <a:rPr lang="en-US" alt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 </a:t>
            </a:r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광고 효과 상승</a:t>
            </a:r>
            <a:endParaRPr lang="en-US" altLang="ko-KR" sz="100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endParaRPr lang="en-US" altLang="ko-KR" sz="100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r>
              <a:rPr lang="en-US" alt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- </a:t>
            </a:r>
            <a:r>
              <a:rPr lang="ko-KR" altLang="en-US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제품 신뢰성↑</a:t>
            </a:r>
            <a:endParaRPr lang="ko-KR" sz="1000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endParaRPr lang="ko-KR" sz="1000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r>
              <a:rPr lang="ko-KR" sz="100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- 광고 기회 확대</a:t>
            </a:r>
            <a:endParaRPr lang="ko-KR" sz="1000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endParaRPr lang="ko-KR" sz="1000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Arial"/>
            </a:endParaRPr>
          </a:p>
          <a:p>
            <a:r>
              <a:rPr lang="ko-KR" sz="1000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Arial"/>
              </a:rPr>
              <a:t>- 광고 방식의 다양성 확보</a:t>
            </a:r>
            <a:endParaRPr lang="ko-KR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49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4.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작동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과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기술 설명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156F8CA-634F-F1C4-2740-15FCAA3A09A3}"/>
              </a:ext>
            </a:extLst>
          </p:cNvPr>
          <p:cNvCxnSpPr>
            <a:cxnSpLocks/>
          </p:cNvCxnSpPr>
          <p:nvPr/>
        </p:nvCxnSpPr>
        <p:spPr>
          <a:xfrm>
            <a:off x="357617" y="3886201"/>
            <a:ext cx="8615383" cy="0"/>
          </a:xfrm>
          <a:prstGeom prst="straightConnector1">
            <a:avLst/>
          </a:prstGeom>
          <a:ln>
            <a:solidFill>
              <a:srgbClr val="4084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4750E1E-EAD3-FB8B-C09F-1419AA5A3BAB}"/>
              </a:ext>
            </a:extLst>
          </p:cNvPr>
          <p:cNvCxnSpPr/>
          <p:nvPr/>
        </p:nvCxnSpPr>
        <p:spPr>
          <a:xfrm flipV="1">
            <a:off x="998376" y="3284377"/>
            <a:ext cx="0" cy="601824"/>
          </a:xfrm>
          <a:prstGeom prst="straightConnector1">
            <a:avLst/>
          </a:prstGeom>
          <a:ln>
            <a:solidFill>
              <a:srgbClr val="4084F4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그림 84">
            <a:extLst>
              <a:ext uri="{FF2B5EF4-FFF2-40B4-BE49-F238E27FC236}">
                <a16:creationId xmlns:a16="http://schemas.microsoft.com/office/drawing/2014/main" id="{18FCAB60-F256-630A-AB35-AC1C0C9D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7" y="2387861"/>
            <a:ext cx="1080000" cy="1080000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5284BF45-5D53-4279-C135-410FAA1513CE}"/>
              </a:ext>
            </a:extLst>
          </p:cNvPr>
          <p:cNvSpPr/>
          <p:nvPr/>
        </p:nvSpPr>
        <p:spPr>
          <a:xfrm>
            <a:off x="2082797" y="2231285"/>
            <a:ext cx="1440000" cy="1440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영상처리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en-US" altLang="ko-KR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Vision</a:t>
            </a:r>
          </a:p>
          <a:p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Transformer</a:t>
            </a:r>
            <a:endParaRPr lang="ko-KR" altLang="en-US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E55C217-19D4-842C-FDC3-027CADC147AB}"/>
              </a:ext>
            </a:extLst>
          </p:cNvPr>
          <p:cNvCxnSpPr/>
          <p:nvPr/>
        </p:nvCxnSpPr>
        <p:spPr>
          <a:xfrm flipV="1">
            <a:off x="4436862" y="3284377"/>
            <a:ext cx="0" cy="601824"/>
          </a:xfrm>
          <a:prstGeom prst="straightConnector1">
            <a:avLst/>
          </a:prstGeom>
          <a:ln>
            <a:solidFill>
              <a:srgbClr val="4084F4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058EEC80-0442-F841-BDF2-A0B106B4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755" y="2232836"/>
            <a:ext cx="1080000" cy="1080000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96C197F7-507A-C23C-E6DD-BD8B449AB6FB}"/>
              </a:ext>
            </a:extLst>
          </p:cNvPr>
          <p:cNvSpPr/>
          <p:nvPr/>
        </p:nvSpPr>
        <p:spPr>
          <a:xfrm>
            <a:off x="5095095" y="2231285"/>
            <a:ext cx="1570940" cy="1440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광고 상품 후보</a:t>
            </a:r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&amp;</a:t>
            </a:r>
          </a:p>
          <a:p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노출 상품 선정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이미지 검색 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추천 시스템 기반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9D3A0AE-3C4F-E85D-627E-E93A5F1DF056}"/>
              </a:ext>
            </a:extLst>
          </p:cNvPr>
          <p:cNvCxnSpPr>
            <a:cxnSpLocks/>
          </p:cNvCxnSpPr>
          <p:nvPr/>
        </p:nvCxnSpPr>
        <p:spPr>
          <a:xfrm>
            <a:off x="2755642" y="3886201"/>
            <a:ext cx="0" cy="601200"/>
          </a:xfrm>
          <a:prstGeom prst="straightConnector1">
            <a:avLst/>
          </a:prstGeom>
          <a:ln>
            <a:solidFill>
              <a:srgbClr val="4084F4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BD35B8E4-8C33-D08F-8D3B-F0C1B7D07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535" y="4513976"/>
            <a:ext cx="1080000" cy="1080000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069A314F-1626-0EA3-B1BC-59EC731A58D7}"/>
              </a:ext>
            </a:extLst>
          </p:cNvPr>
          <p:cNvSpPr/>
          <p:nvPr/>
        </p:nvSpPr>
        <p:spPr>
          <a:xfrm>
            <a:off x="3413895" y="4390004"/>
            <a:ext cx="1570940" cy="1440000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구간 설정 및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키 상품 추출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Window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기법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그래프 기반 추출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D86798F-175F-C484-3A23-F25A81F695C7}"/>
              </a:ext>
            </a:extLst>
          </p:cNvPr>
          <p:cNvCxnSpPr>
            <a:cxnSpLocks/>
          </p:cNvCxnSpPr>
          <p:nvPr/>
        </p:nvCxnSpPr>
        <p:spPr>
          <a:xfrm>
            <a:off x="6136434" y="3886201"/>
            <a:ext cx="0" cy="601200"/>
          </a:xfrm>
          <a:prstGeom prst="straightConnector1">
            <a:avLst/>
          </a:prstGeom>
          <a:ln>
            <a:solidFill>
              <a:srgbClr val="4084F4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" name="그림 103">
            <a:extLst>
              <a:ext uri="{FF2B5EF4-FFF2-40B4-BE49-F238E27FC236}">
                <a16:creationId xmlns:a16="http://schemas.microsoft.com/office/drawing/2014/main" id="{211B8A00-FD73-6123-A01D-A56345821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220" y="4501578"/>
            <a:ext cx="1080000" cy="1080000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A20E7F4-7F04-A441-CA45-A02135F156BF}"/>
              </a:ext>
            </a:extLst>
          </p:cNvPr>
          <p:cNvSpPr/>
          <p:nvPr/>
        </p:nvSpPr>
        <p:spPr>
          <a:xfrm>
            <a:off x="7006695" y="4390004"/>
            <a:ext cx="1570940" cy="1440000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광고 단가 산정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구글 광고 정책 기반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07" name="제목 4">
            <a:extLst>
              <a:ext uri="{FF2B5EF4-FFF2-40B4-BE49-F238E27FC236}">
                <a16:creationId xmlns:a16="http://schemas.microsoft.com/office/drawing/2014/main" id="{0A5E46EC-2759-FA1D-DE3B-B08902081493}"/>
              </a:ext>
            </a:extLst>
          </p:cNvPr>
          <p:cNvSpPr txBox="1">
            <a:spLocks/>
          </p:cNvSpPr>
          <p:nvPr/>
        </p:nvSpPr>
        <p:spPr>
          <a:xfrm>
            <a:off x="593653" y="1711029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TECHNICAL FLOW</a:t>
            </a:r>
            <a:endParaRPr lang="ko-KR" altLang="en-US" b="1" dirty="0">
              <a:solidFill>
                <a:schemeClr val="tx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552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4.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작동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과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기술 설명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1.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영상 처리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6597E0-4388-B6A2-4D62-19CFA5BCD949}"/>
              </a:ext>
            </a:extLst>
          </p:cNvPr>
          <p:cNvSpPr/>
          <p:nvPr/>
        </p:nvSpPr>
        <p:spPr>
          <a:xfrm>
            <a:off x="1068489" y="1007706"/>
            <a:ext cx="7003636" cy="5281127"/>
          </a:xfrm>
          <a:prstGeom prst="roundRect">
            <a:avLst>
              <a:gd name="adj" fmla="val 3635"/>
            </a:avLst>
          </a:prstGeom>
          <a:solidFill>
            <a:srgbClr val="E5E6EB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69A314F-1626-0EA3-B1BC-59EC731A58D7}"/>
              </a:ext>
            </a:extLst>
          </p:cNvPr>
          <p:cNvSpPr/>
          <p:nvPr/>
        </p:nvSpPr>
        <p:spPr>
          <a:xfrm>
            <a:off x="1362313" y="4917232"/>
            <a:ext cx="6709812" cy="1440000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US" altLang="ko-KR" sz="16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Youtube</a:t>
            </a:r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업로드 검토 과정에 영상처리 포함</a:t>
            </a:r>
          </a:p>
          <a:p>
            <a:endParaRPr lang="en-US" altLang="ko-KR" sz="8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사전 영상 처리  →  사용자에게 딜레이 없는 서비스 제공</a:t>
            </a: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유튜브 자체 유해성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광고 적합성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저작권 침해 검토 기능 활용  →  광고 제품 이미지 보호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281A474-B670-9C99-C532-9CFD46180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13" y="1266996"/>
            <a:ext cx="6419279" cy="38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00CDA3F-747E-DEB3-8D2D-92136A8B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68" y="1266996"/>
            <a:ext cx="6419373" cy="387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35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4.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작동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과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기술 설명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1.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영상 처리</a:t>
            </a:r>
          </a:p>
        </p:txBody>
      </p:sp>
      <p:pic>
        <p:nvPicPr>
          <p:cNvPr id="8" name="Google Shape;356;p36" title="스푼 패트병.mp4">
            <a:hlinkClick r:id="rId3"/>
            <a:extLst>
              <a:ext uri="{FF2B5EF4-FFF2-40B4-BE49-F238E27FC236}">
                <a16:creationId xmlns:a16="http://schemas.microsoft.com/office/drawing/2014/main" id="{AC39FD6A-F635-6C64-68BE-FDF7DCC1EA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10" y="2056015"/>
            <a:ext cx="1440000" cy="86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362;p36">
            <a:extLst>
              <a:ext uri="{FF2B5EF4-FFF2-40B4-BE49-F238E27FC236}">
                <a16:creationId xmlns:a16="http://schemas.microsoft.com/office/drawing/2014/main" id="{72F18481-6575-7759-317C-5437E87D2422}"/>
              </a:ext>
            </a:extLst>
          </p:cNvPr>
          <p:cNvGrpSpPr/>
          <p:nvPr/>
        </p:nvGrpSpPr>
        <p:grpSpPr>
          <a:xfrm>
            <a:off x="2523102" y="1744615"/>
            <a:ext cx="2062800" cy="1486800"/>
            <a:chOff x="2254650" y="1462350"/>
            <a:chExt cx="2062800" cy="1486800"/>
          </a:xfrm>
        </p:grpSpPr>
        <p:pic>
          <p:nvPicPr>
            <p:cNvPr id="11" name="Google Shape;363;p36">
              <a:extLst>
                <a:ext uri="{FF2B5EF4-FFF2-40B4-BE49-F238E27FC236}">
                  <a16:creationId xmlns:a16="http://schemas.microsoft.com/office/drawing/2014/main" id="{621739AE-873C-2267-D031-AE190C44F74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-89" b="90"/>
            <a:stretch/>
          </p:blipFill>
          <p:spPr>
            <a:xfrm>
              <a:off x="2877450" y="1462350"/>
              <a:ext cx="1440000" cy="86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64;p36">
              <a:extLst>
                <a:ext uri="{FF2B5EF4-FFF2-40B4-BE49-F238E27FC236}">
                  <a16:creationId xmlns:a16="http://schemas.microsoft.com/office/drawing/2014/main" id="{71A7ECA0-0473-1471-65A4-DDCE40AC697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69850" y="1669950"/>
              <a:ext cx="1440000" cy="892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65;p36">
              <a:extLst>
                <a:ext uri="{FF2B5EF4-FFF2-40B4-BE49-F238E27FC236}">
                  <a16:creationId xmlns:a16="http://schemas.microsoft.com/office/drawing/2014/main" id="{97ADD1A6-32CE-E2BC-6D0D-3A1E449E548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62250" y="1877550"/>
              <a:ext cx="1440000" cy="86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66;p36">
              <a:extLst>
                <a:ext uri="{FF2B5EF4-FFF2-40B4-BE49-F238E27FC236}">
                  <a16:creationId xmlns:a16="http://schemas.microsoft.com/office/drawing/2014/main" id="{EE0F040E-2F7B-8CF1-A847-B6BE4F712AB9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54650" y="2085150"/>
              <a:ext cx="1440000" cy="86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oogle Shape;367;p36">
            <a:extLst>
              <a:ext uri="{FF2B5EF4-FFF2-40B4-BE49-F238E27FC236}">
                <a16:creationId xmlns:a16="http://schemas.microsoft.com/office/drawing/2014/main" id="{A3FF4FA1-8FD9-D766-87D2-810271C5E0F8}"/>
              </a:ext>
            </a:extLst>
          </p:cNvPr>
          <p:cNvGrpSpPr/>
          <p:nvPr/>
        </p:nvGrpSpPr>
        <p:grpSpPr>
          <a:xfrm>
            <a:off x="6421251" y="1744615"/>
            <a:ext cx="2062800" cy="1486800"/>
            <a:chOff x="6140400" y="1462350"/>
            <a:chExt cx="2062800" cy="1486800"/>
          </a:xfrm>
        </p:grpSpPr>
        <p:pic>
          <p:nvPicPr>
            <p:cNvPr id="17" name="Google Shape;368;p36">
              <a:extLst>
                <a:ext uri="{FF2B5EF4-FFF2-40B4-BE49-F238E27FC236}">
                  <a16:creationId xmlns:a16="http://schemas.microsoft.com/office/drawing/2014/main" id="{722C3CA6-5500-C0DE-B94E-1D4D5B99A377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63200" y="1462350"/>
              <a:ext cx="1440000" cy="86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369;p36">
              <a:extLst>
                <a:ext uri="{FF2B5EF4-FFF2-40B4-BE49-F238E27FC236}">
                  <a16:creationId xmlns:a16="http://schemas.microsoft.com/office/drawing/2014/main" id="{67EC17E4-9F0B-E918-3EAB-794416B2E451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55600" y="1669950"/>
              <a:ext cx="1440000" cy="86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370;p36">
              <a:extLst>
                <a:ext uri="{FF2B5EF4-FFF2-40B4-BE49-F238E27FC236}">
                  <a16:creationId xmlns:a16="http://schemas.microsoft.com/office/drawing/2014/main" id="{E53DF486-B15B-8454-227F-CB81F0468178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48000" y="1877550"/>
              <a:ext cx="1440000" cy="86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71;p36">
              <a:extLst>
                <a:ext uri="{FF2B5EF4-FFF2-40B4-BE49-F238E27FC236}">
                  <a16:creationId xmlns:a16="http://schemas.microsoft.com/office/drawing/2014/main" id="{83E92AE1-8C0F-1392-76A0-D193B6EF194B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40400" y="2085150"/>
              <a:ext cx="1440000" cy="86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ACB54205-A79D-A764-53D8-56DB64EBF75F}"/>
              </a:ext>
            </a:extLst>
          </p:cNvPr>
          <p:cNvSpPr/>
          <p:nvPr/>
        </p:nvSpPr>
        <p:spPr>
          <a:xfrm rot="5400000">
            <a:off x="2142421" y="2566618"/>
            <a:ext cx="354470" cy="157024"/>
          </a:xfrm>
          <a:prstGeom prst="triangle">
            <a:avLst/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AE6D591F-9748-BA9F-8BFF-CE6BA112C23C}"/>
              </a:ext>
            </a:extLst>
          </p:cNvPr>
          <p:cNvSpPr/>
          <p:nvPr/>
        </p:nvSpPr>
        <p:spPr>
          <a:xfrm rot="5400000">
            <a:off x="4616267" y="2566618"/>
            <a:ext cx="354470" cy="157024"/>
          </a:xfrm>
          <a:prstGeom prst="triangle">
            <a:avLst/>
          </a:prstGeom>
          <a:solidFill>
            <a:srgbClr val="EEB305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1E3527E-F6AD-CD72-BD2E-767B5D56783B}"/>
              </a:ext>
            </a:extLst>
          </p:cNvPr>
          <p:cNvSpPr/>
          <p:nvPr/>
        </p:nvSpPr>
        <p:spPr>
          <a:xfrm>
            <a:off x="485580" y="3536721"/>
            <a:ext cx="8191500" cy="2941472"/>
          </a:xfrm>
          <a:prstGeom prst="roundRect">
            <a:avLst>
              <a:gd name="adj" fmla="val 3635"/>
            </a:avLst>
          </a:prstGeom>
          <a:solidFill>
            <a:srgbClr val="EEB305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40DBC2D-C398-5489-76A2-0E907FBFE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74052" y="2095090"/>
            <a:ext cx="695353" cy="695353"/>
          </a:xfrm>
          <a:prstGeom prst="rect">
            <a:avLst/>
          </a:prstGeom>
        </p:spPr>
      </p:pic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EB522526-65E2-4D1E-87F8-E4AFEB6AFBB5}"/>
              </a:ext>
            </a:extLst>
          </p:cNvPr>
          <p:cNvSpPr/>
          <p:nvPr/>
        </p:nvSpPr>
        <p:spPr>
          <a:xfrm rot="5400000">
            <a:off x="6072721" y="2566618"/>
            <a:ext cx="354470" cy="157024"/>
          </a:xfrm>
          <a:prstGeom prst="triangle">
            <a:avLst/>
          </a:prstGeom>
          <a:solidFill>
            <a:srgbClr val="349A52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40" name="Google Shape;372;p36" title="차트">
            <a:extLst>
              <a:ext uri="{FF2B5EF4-FFF2-40B4-BE49-F238E27FC236}">
                <a16:creationId xmlns:a16="http://schemas.microsoft.com/office/drawing/2014/main" id="{24F8428B-C503-85CA-B5DC-C880D1A9C7B8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b="3091"/>
          <a:stretch/>
        </p:blipFill>
        <p:spPr>
          <a:xfrm>
            <a:off x="1119498" y="3715523"/>
            <a:ext cx="4395707" cy="263084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069A314F-1626-0EA3-B1BC-59EC731A58D7}"/>
              </a:ext>
            </a:extLst>
          </p:cNvPr>
          <p:cNvSpPr/>
          <p:nvPr/>
        </p:nvSpPr>
        <p:spPr>
          <a:xfrm>
            <a:off x="5736109" y="4158584"/>
            <a:ext cx="2332742" cy="2365713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영상 분석 결과</a:t>
            </a:r>
          </a:p>
          <a:p>
            <a:endParaRPr lang="en-US" altLang="ko-KR" sz="8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endParaRPr lang="en-US" altLang="ko-KR" sz="8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영상을 분할한 이미지 프레임 각각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Object Detection 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기반 분석</a:t>
            </a:r>
          </a:p>
          <a:p>
            <a:endParaRPr lang="ko-KR" altLang="en-US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Object Detection Model:</a:t>
            </a:r>
          </a:p>
          <a:p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Transformer 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기반 모델 활용 </a:t>
            </a:r>
          </a:p>
          <a:p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- Vision Transformer (</a:t>
            </a:r>
            <a:r>
              <a:rPr lang="en-US" altLang="ko-KR" sz="12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ViT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E94E0A-C1B7-158B-E62E-85F6E5325A7F}"/>
              </a:ext>
            </a:extLst>
          </p:cNvPr>
          <p:cNvSpPr/>
          <p:nvPr/>
        </p:nvSpPr>
        <p:spPr>
          <a:xfrm>
            <a:off x="516603" y="1203716"/>
            <a:ext cx="8191500" cy="392942"/>
          </a:xfrm>
          <a:prstGeom prst="roundRect">
            <a:avLst>
              <a:gd name="adj" fmla="val 23642"/>
            </a:avLst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49B4C6-3D9B-C255-9C20-1F9F03C73EFE}"/>
              </a:ext>
            </a:extLst>
          </p:cNvPr>
          <p:cNvSpPr/>
          <p:nvPr/>
        </p:nvSpPr>
        <p:spPr>
          <a:xfrm>
            <a:off x="980680" y="1082597"/>
            <a:ext cx="1032706" cy="62328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FFFF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예시 영상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FFFFFF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49B3EC-1F40-8511-E649-4FA0623ECF1F}"/>
              </a:ext>
            </a:extLst>
          </p:cNvPr>
          <p:cNvSpPr/>
          <p:nvPr/>
        </p:nvSpPr>
        <p:spPr>
          <a:xfrm>
            <a:off x="3136388" y="1082597"/>
            <a:ext cx="1032706" cy="62328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FFFF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이미지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FFFFFF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E19ABC3-EB9B-53B7-646C-8CBEBA6DFC9F}"/>
              </a:ext>
            </a:extLst>
          </p:cNvPr>
          <p:cNvSpPr/>
          <p:nvPr/>
        </p:nvSpPr>
        <p:spPr>
          <a:xfrm>
            <a:off x="5081686" y="1082597"/>
            <a:ext cx="1032706" cy="62328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FFFF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AI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FFFF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영상 처리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FFFFFF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89F57D-6BDE-06D2-EA02-62837FA629D4}"/>
              </a:ext>
            </a:extLst>
          </p:cNvPr>
          <p:cNvSpPr/>
          <p:nvPr/>
        </p:nvSpPr>
        <p:spPr>
          <a:xfrm>
            <a:off x="7036145" y="1082597"/>
            <a:ext cx="1032706" cy="62328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FFFF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처리 결과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FFFFFF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1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4.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작동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과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기술 설명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구간 설정 </a:t>
            </a:r>
            <a:r>
              <a:rPr lang="en-US" altLang="ko-KR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&amp;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키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상품 추출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2C892A9-0833-64FC-2590-FF1C013B5E8E}"/>
              </a:ext>
            </a:extLst>
          </p:cNvPr>
          <p:cNvSpPr/>
          <p:nvPr/>
        </p:nvSpPr>
        <p:spPr>
          <a:xfrm>
            <a:off x="485580" y="4530053"/>
            <a:ext cx="8191500" cy="1474237"/>
          </a:xfrm>
          <a:prstGeom prst="roundRect">
            <a:avLst>
              <a:gd name="adj" fmla="val 13129"/>
            </a:avLst>
          </a:prstGeom>
          <a:solidFill>
            <a:srgbClr val="E5E6EB"/>
          </a:solidFill>
          <a:ln>
            <a:solidFill>
              <a:srgbClr val="E5E6E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" name="Google Shape;384;p37">
            <a:extLst>
              <a:ext uri="{FF2B5EF4-FFF2-40B4-BE49-F238E27FC236}">
                <a16:creationId xmlns:a16="http://schemas.microsoft.com/office/drawing/2014/main" id="{B4B433CD-24F1-FF5F-359F-8F7F5EC922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91" y="1616138"/>
            <a:ext cx="396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863A6F-10BD-D2F7-2F8A-5B4337689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27" y="1616138"/>
            <a:ext cx="407501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C21198-569B-E0EF-C6BD-43E67A760A1B}"/>
              </a:ext>
            </a:extLst>
          </p:cNvPr>
          <p:cNvSpPr/>
          <p:nvPr/>
        </p:nvSpPr>
        <p:spPr>
          <a:xfrm>
            <a:off x="7099406" y="4719059"/>
            <a:ext cx="1613856" cy="1096226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파악한 내용을 토대로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주요 물품 파악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DD113-F222-E739-1009-AD2059CF3FEE}"/>
              </a:ext>
            </a:extLst>
          </p:cNvPr>
          <p:cNvSpPr txBox="1"/>
          <p:nvPr/>
        </p:nvSpPr>
        <p:spPr>
          <a:xfrm>
            <a:off x="2295330" y="116056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Window </a:t>
            </a:r>
            <a:r>
              <a:rPr kumimoji="0" lang="ko-KR" altLang="en-US" sz="1600" b="1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방식을 활용한 상품 추출</a:t>
            </a:r>
            <a:endParaRPr kumimoji="0" lang="ko-KR" altLang="en-US" sz="1200" b="0" i="0" u="none" strike="noStrike" kern="1200" cap="none" spc="-100" normalizeH="0" baseline="0" noProof="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A726E7-7D93-C3C0-5BE3-AFAACDB63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53" y="4885799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E0BD0F-E03C-F950-9261-9AE84B586813}"/>
              </a:ext>
            </a:extLst>
          </p:cNvPr>
          <p:cNvSpPr txBox="1"/>
          <p:nvPr/>
        </p:nvSpPr>
        <p:spPr>
          <a:xfrm>
            <a:off x="1703794" y="4944007"/>
            <a:ext cx="2455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각 프레임에서</a:t>
            </a:r>
            <a:endParaRPr kumimoji="0" lang="en-US" altLang="ko-KR" sz="1200" b="0" i="0" u="none" strike="noStrike" kern="1200" cap="none" spc="-100" normalizeH="0" baseline="0" noProof="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Object Detection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을 이용</a:t>
            </a:r>
            <a:endParaRPr kumimoji="0" lang="en-US" altLang="ko-KR" sz="1200" b="0" i="0" u="none" strike="noStrike" kern="1200" cap="none" spc="-100" normalizeH="0" baseline="0" noProof="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등장 횟수를 측정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2282655-6B5B-04EB-751C-94B0A7D12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066" y="4885799"/>
            <a:ext cx="720000" cy="72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B106AF-DEDC-8E21-E8A0-B2CB33268611}"/>
              </a:ext>
            </a:extLst>
          </p:cNvPr>
          <p:cNvSpPr txBox="1"/>
          <p:nvPr/>
        </p:nvSpPr>
        <p:spPr>
          <a:xfrm>
            <a:off x="4494867" y="4944007"/>
            <a:ext cx="2632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Window 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구간 내의</a:t>
            </a:r>
            <a:endParaRPr kumimoji="0" lang="en-US" altLang="ko-KR" sz="1200" b="0" i="0" u="none" strike="noStrike" kern="1200" cap="none" spc="-100" normalizeH="0" baseline="0" noProof="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프레임에 대한</a:t>
            </a:r>
            <a:endParaRPr kumimoji="0" lang="en-US" altLang="ko-KR" sz="1200" b="0" i="0" u="none" strike="noStrike" kern="1200" cap="none" spc="-100" normalizeH="0" baseline="0" noProof="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+mn-cs"/>
            </a:endParaRP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1200" cap="none" spc="-100" normalizeH="0" baseline="0" noProof="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+mn-cs"/>
              </a:rPr>
              <a:t>총 등장 횟수 파악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A57E265-C923-3D15-1486-31453EA0D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676" y="4885799"/>
            <a:ext cx="720000" cy="720000"/>
          </a:xfrm>
          <a:prstGeom prst="rect">
            <a:avLst/>
          </a:prstGeom>
        </p:spPr>
      </p:pic>
      <p:sp>
        <p:nvSpPr>
          <p:cNvPr id="27" name="화살표: U자형 26">
            <a:extLst>
              <a:ext uri="{FF2B5EF4-FFF2-40B4-BE49-F238E27FC236}">
                <a16:creationId xmlns:a16="http://schemas.microsoft.com/office/drawing/2014/main" id="{CEEEC50C-B81C-1116-843D-A0E930A510E8}"/>
              </a:ext>
            </a:extLst>
          </p:cNvPr>
          <p:cNvSpPr/>
          <p:nvPr/>
        </p:nvSpPr>
        <p:spPr>
          <a:xfrm rot="10800000" flipH="1">
            <a:off x="2876298" y="5822992"/>
            <a:ext cx="597160" cy="400524"/>
          </a:xfrm>
          <a:prstGeom prst="uturnArrow">
            <a:avLst>
              <a:gd name="adj1" fmla="val 40489"/>
              <a:gd name="adj2" fmla="val 25000"/>
              <a:gd name="adj3" fmla="val 27330"/>
              <a:gd name="adj4" fmla="val 72170"/>
              <a:gd name="adj5" fmla="val 100000"/>
            </a:avLst>
          </a:prstGeom>
          <a:solidFill>
            <a:srgbClr val="4084F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8" name="화살표: U자형 27">
            <a:extLst>
              <a:ext uri="{FF2B5EF4-FFF2-40B4-BE49-F238E27FC236}">
                <a16:creationId xmlns:a16="http://schemas.microsoft.com/office/drawing/2014/main" id="{AAFEF4A1-B7D7-F0BB-54BA-C378122A8DCD}"/>
              </a:ext>
            </a:extLst>
          </p:cNvPr>
          <p:cNvSpPr/>
          <p:nvPr/>
        </p:nvSpPr>
        <p:spPr>
          <a:xfrm>
            <a:off x="5739488" y="4329953"/>
            <a:ext cx="597160" cy="400524"/>
          </a:xfrm>
          <a:prstGeom prst="uturnArrow">
            <a:avLst>
              <a:gd name="adj1" fmla="val 40489"/>
              <a:gd name="adj2" fmla="val 25000"/>
              <a:gd name="adj3" fmla="val 27330"/>
              <a:gd name="adj4" fmla="val 72170"/>
              <a:gd name="adj5" fmla="val 100000"/>
            </a:avLst>
          </a:prstGeom>
          <a:solidFill>
            <a:srgbClr val="EEB305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508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4.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작동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과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기술 설명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구간 설정 </a:t>
            </a:r>
            <a:r>
              <a:rPr lang="en-US" altLang="ko-KR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&amp;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키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상품 추출</a:t>
            </a:r>
          </a:p>
        </p:txBody>
      </p:sp>
      <p:pic>
        <p:nvPicPr>
          <p:cNvPr id="1071" name="그림 1070">
            <a:extLst>
              <a:ext uri="{FF2B5EF4-FFF2-40B4-BE49-F238E27FC236}">
                <a16:creationId xmlns:a16="http://schemas.microsoft.com/office/drawing/2014/main" id="{3A1D7F72-02CC-87DF-2C20-4BE526228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15" y="852511"/>
            <a:ext cx="8196769" cy="4308337"/>
          </a:xfrm>
          <a:prstGeom prst="rect">
            <a:avLst/>
          </a:prstGeom>
        </p:spPr>
      </p:pic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6A5F46F0-8C6E-224C-249B-9F9FD1196995}"/>
              </a:ext>
            </a:extLst>
          </p:cNvPr>
          <p:cNvSpPr/>
          <p:nvPr/>
        </p:nvSpPr>
        <p:spPr>
          <a:xfrm>
            <a:off x="620484" y="5094517"/>
            <a:ext cx="7903029" cy="127829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9481CB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연보라색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검은색 그래프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 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큰 의미없이 지속적으로 높거나 낮은 등장 횟수로 인해 무의미한 상품</a:t>
            </a: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노란색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B4233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빨간색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/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349A5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초록색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그래프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: 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추천 관점에서 유의미한 상품</a:t>
            </a:r>
          </a:p>
          <a:p>
            <a:endParaRPr lang="ko-KR" altLang="en-US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-&gt;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구간 설정으로 추출한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키 상품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기반으로 추천 상품 선정</a:t>
            </a:r>
          </a:p>
        </p:txBody>
      </p:sp>
    </p:spTree>
    <p:extLst>
      <p:ext uri="{BB962C8B-B14F-4D97-AF65-F5344CB8AC3E}">
        <p14:creationId xmlns:p14="http://schemas.microsoft.com/office/powerpoint/2010/main" val="864427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4.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작동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과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기술 설명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3.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상품 추천 로직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8FE2FDF-FA97-321F-AC2F-3492CF4BDA12}"/>
              </a:ext>
            </a:extLst>
          </p:cNvPr>
          <p:cNvGrpSpPr/>
          <p:nvPr/>
        </p:nvGrpSpPr>
        <p:grpSpPr>
          <a:xfrm>
            <a:off x="838088" y="1544133"/>
            <a:ext cx="1080000" cy="1454960"/>
            <a:chOff x="838088" y="1544133"/>
            <a:chExt cx="1080000" cy="14549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1C1E1E-B663-C775-FA9F-7AA5ACF95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088" y="1544133"/>
              <a:ext cx="1080000" cy="10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66E0B7-2239-036B-8808-FE4DE09118E5}"/>
                </a:ext>
              </a:extLst>
            </p:cNvPr>
            <p:cNvSpPr txBox="1"/>
            <p:nvPr/>
          </p:nvSpPr>
          <p:spPr>
            <a:xfrm>
              <a:off x="958210" y="2660539"/>
              <a:ext cx="8397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prstClr val="black"/>
                  </a:solidFill>
                  <a:ea typeface="아리따-돋움4.0(OTF)-Medium" panose="02020603020101020101" pitchFamily="18" charset="-127"/>
                </a:rPr>
                <a:t>키 상품 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20489E7-00E7-267B-3E57-58559386562A}"/>
              </a:ext>
            </a:extLst>
          </p:cNvPr>
          <p:cNvGrpSpPr/>
          <p:nvPr/>
        </p:nvGrpSpPr>
        <p:grpSpPr>
          <a:xfrm>
            <a:off x="7099647" y="1520723"/>
            <a:ext cx="1080000" cy="1481984"/>
            <a:chOff x="7099647" y="1520723"/>
            <a:chExt cx="1080000" cy="14819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B02DC5-0DDF-387B-E9C3-7E62C466EE17}"/>
                </a:ext>
              </a:extLst>
            </p:cNvPr>
            <p:cNvSpPr txBox="1"/>
            <p:nvPr/>
          </p:nvSpPr>
          <p:spPr>
            <a:xfrm>
              <a:off x="7099647" y="2664153"/>
              <a:ext cx="1080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prstClr val="black"/>
                  </a:solidFill>
                  <a:ea typeface="아리따-돋움4.0(OTF)-Medium" panose="02020603020101020101" pitchFamily="18" charset="-127"/>
                </a:rPr>
                <a:t>유사 상품 </a:t>
              </a:r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B3CC5C2-B2AC-54E8-8A8F-D265715AC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647" y="1520723"/>
              <a:ext cx="1080000" cy="1080000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0DC44B5-4441-0803-BBDD-8314FF9BCAF4}"/>
              </a:ext>
            </a:extLst>
          </p:cNvPr>
          <p:cNvSpPr/>
          <p:nvPr/>
        </p:nvSpPr>
        <p:spPr>
          <a:xfrm>
            <a:off x="2759272" y="1133670"/>
            <a:ext cx="3499192" cy="2295330"/>
          </a:xfrm>
          <a:prstGeom prst="roundRect">
            <a:avLst>
              <a:gd name="adj" fmla="val 4878"/>
            </a:avLst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AB19B7-AAC0-4087-5F39-8EB02A8A4035}"/>
              </a:ext>
            </a:extLst>
          </p:cNvPr>
          <p:cNvGrpSpPr/>
          <p:nvPr/>
        </p:nvGrpSpPr>
        <p:grpSpPr>
          <a:xfrm>
            <a:off x="2891422" y="1441947"/>
            <a:ext cx="3234892" cy="989412"/>
            <a:chOff x="2299528" y="1359984"/>
            <a:chExt cx="4426545" cy="98941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00E732F-47AD-8F04-6D6A-8854BC559340}"/>
                </a:ext>
              </a:extLst>
            </p:cNvPr>
            <p:cNvSpPr/>
            <p:nvPr/>
          </p:nvSpPr>
          <p:spPr>
            <a:xfrm>
              <a:off x="2299529" y="1360044"/>
              <a:ext cx="1789724" cy="4478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찾고 싶은 이미지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B02477B-6EF1-8D7E-99C8-6156244586AF}"/>
                </a:ext>
              </a:extLst>
            </p:cNvPr>
            <p:cNvSpPr/>
            <p:nvPr/>
          </p:nvSpPr>
          <p:spPr>
            <a:xfrm>
              <a:off x="2299528" y="1901526"/>
              <a:ext cx="1789724" cy="4478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데이터베이스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4270137-3B3B-AB4C-BB16-B9B4C0D927B1}"/>
                </a:ext>
              </a:extLst>
            </p:cNvPr>
            <p:cNvSpPr/>
            <p:nvPr/>
          </p:nvSpPr>
          <p:spPr>
            <a:xfrm>
              <a:off x="4936349" y="1359984"/>
              <a:ext cx="1789724" cy="4478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유사도 비교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40F0207-1A59-216D-C6A2-57EB3E3D2EB7}"/>
                </a:ext>
              </a:extLst>
            </p:cNvPr>
            <p:cNvSpPr/>
            <p:nvPr/>
          </p:nvSpPr>
          <p:spPr>
            <a:xfrm>
              <a:off x="4936348" y="1901526"/>
              <a:ext cx="1789724" cy="4478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유사 이미지 검색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F41A02B3-F9CF-3FBB-84BC-50BF1B3827E3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089252" y="1583919"/>
              <a:ext cx="847098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A0F63A3-5EDF-8748-A9C9-A70912F2E1E4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4089252" y="1583919"/>
              <a:ext cx="847098" cy="541542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31533EE-823A-01F6-42C3-D9A366A0D111}"/>
              </a:ext>
            </a:extLst>
          </p:cNvPr>
          <p:cNvSpPr txBox="1"/>
          <p:nvPr/>
        </p:nvSpPr>
        <p:spPr>
          <a:xfrm>
            <a:off x="2836397" y="2644177"/>
            <a:ext cx="3344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ea typeface="아리따-돋움4.0(OTF)-Medium" panose="02020603020101020101" pitchFamily="18" charset="-127"/>
              </a:rPr>
              <a:t>Content Based Image Retrieval</a:t>
            </a:r>
          </a:p>
          <a:p>
            <a:pPr algn="ctr"/>
            <a:r>
              <a:rPr lang="ko-KR" altLang="en-US" sz="12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ea typeface="아리따-돋움4.0(OTF)-Medium" panose="02020603020101020101" pitchFamily="18" charset="-127"/>
              </a:rPr>
              <a:t>피쳐</a:t>
            </a:r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ea typeface="아리따-돋움4.0(OTF)-Medium" panose="02020603020101020101" pitchFamily="18" charset="-127"/>
              </a:rPr>
              <a:t> 추출을 위해 </a:t>
            </a:r>
            <a:r>
              <a:rPr lang="en-US" altLang="ko-KR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ea typeface="아리따-돋움4.0(OTF)-Medium" panose="02020603020101020101" pitchFamily="18" charset="-127"/>
              </a:rPr>
              <a:t>CNN </a:t>
            </a:r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ea typeface="아리따-돋움4.0(OTF)-Medium" panose="02020603020101020101" pitchFamily="18" charset="-127"/>
              </a:rPr>
              <a:t>이용</a:t>
            </a: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E7A759D7-97C7-2702-786A-514ED511C4F3}"/>
              </a:ext>
            </a:extLst>
          </p:cNvPr>
          <p:cNvSpPr/>
          <p:nvPr/>
        </p:nvSpPr>
        <p:spPr>
          <a:xfrm rot="5400000">
            <a:off x="2161445" y="2086549"/>
            <a:ext cx="354470" cy="157024"/>
          </a:xfrm>
          <a:prstGeom prst="triangle">
            <a:avLst/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53511058-E7FE-CF16-251B-AD08D605F1A5}"/>
              </a:ext>
            </a:extLst>
          </p:cNvPr>
          <p:cNvSpPr/>
          <p:nvPr/>
        </p:nvSpPr>
        <p:spPr>
          <a:xfrm rot="5400000">
            <a:off x="6501821" y="2086549"/>
            <a:ext cx="354470" cy="157024"/>
          </a:xfrm>
          <a:prstGeom prst="triangle">
            <a:avLst/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D1043C7-525E-9065-9007-A48F7B692F4E}"/>
              </a:ext>
            </a:extLst>
          </p:cNvPr>
          <p:cNvGrpSpPr/>
          <p:nvPr/>
        </p:nvGrpSpPr>
        <p:grpSpPr>
          <a:xfrm>
            <a:off x="838087" y="4233868"/>
            <a:ext cx="1080000" cy="1481984"/>
            <a:chOff x="7099647" y="1520723"/>
            <a:chExt cx="1080000" cy="148198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116A61-A931-D75A-6BC0-86F88D40FE1B}"/>
                </a:ext>
              </a:extLst>
            </p:cNvPr>
            <p:cNvSpPr txBox="1"/>
            <p:nvPr/>
          </p:nvSpPr>
          <p:spPr>
            <a:xfrm>
              <a:off x="7099647" y="2664153"/>
              <a:ext cx="1080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prstClr val="black"/>
                  </a:solidFill>
                  <a:ea typeface="아리따-돋움4.0(OTF)-Medium" panose="02020603020101020101" pitchFamily="18" charset="-127"/>
                </a:rPr>
                <a:t>유사 상품 </a:t>
              </a:r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44DBB41-0448-8F52-0948-8AD89B3F4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647" y="1520723"/>
              <a:ext cx="1080000" cy="1080000"/>
            </a:xfrm>
            <a:prstGeom prst="rect">
              <a:avLst/>
            </a:prstGeom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1A6B40E-093F-8AA4-8A8D-27CE8E24B2BD}"/>
              </a:ext>
            </a:extLst>
          </p:cNvPr>
          <p:cNvSpPr/>
          <p:nvPr/>
        </p:nvSpPr>
        <p:spPr>
          <a:xfrm>
            <a:off x="2759272" y="3889033"/>
            <a:ext cx="3499192" cy="2295330"/>
          </a:xfrm>
          <a:prstGeom prst="roundRect">
            <a:avLst>
              <a:gd name="adj" fmla="val 4878"/>
            </a:avLst>
          </a:prstGeom>
          <a:solidFill>
            <a:srgbClr val="EEB305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C66B7275-CB9A-8617-4B65-9017456DCA46}"/>
              </a:ext>
            </a:extLst>
          </p:cNvPr>
          <p:cNvSpPr/>
          <p:nvPr/>
        </p:nvSpPr>
        <p:spPr>
          <a:xfrm rot="5400000">
            <a:off x="2161445" y="4841912"/>
            <a:ext cx="354470" cy="157024"/>
          </a:xfrm>
          <a:prstGeom prst="triangle">
            <a:avLst/>
          </a:prstGeom>
          <a:solidFill>
            <a:srgbClr val="EEB305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E513D0FF-878B-38DB-F103-A28FF22F811A}"/>
              </a:ext>
            </a:extLst>
          </p:cNvPr>
          <p:cNvSpPr/>
          <p:nvPr/>
        </p:nvSpPr>
        <p:spPr>
          <a:xfrm rot="5400000">
            <a:off x="6501821" y="4841912"/>
            <a:ext cx="354470" cy="157024"/>
          </a:xfrm>
          <a:prstGeom prst="triangle">
            <a:avLst/>
          </a:prstGeom>
          <a:solidFill>
            <a:srgbClr val="EEB305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D295D7-B132-D244-2DF0-F92DE65C2ED3}"/>
              </a:ext>
            </a:extLst>
          </p:cNvPr>
          <p:cNvSpPr txBox="1"/>
          <p:nvPr/>
        </p:nvSpPr>
        <p:spPr>
          <a:xfrm>
            <a:off x="7099647" y="5377030"/>
            <a:ext cx="10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a typeface="아리따-돋움4.0(OTF)-Medium" panose="02020603020101020101" pitchFamily="18" charset="-127"/>
              </a:rPr>
              <a:t>연관 상품 </a:t>
            </a:r>
            <a:endParaRPr lang="ko-KR" altLang="en-US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2D0C9DA-A99B-19AB-C31F-DD04FF31F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200" y="4233600"/>
            <a:ext cx="1080000" cy="1080000"/>
          </a:xfrm>
          <a:prstGeom prst="rect">
            <a:avLst/>
          </a:prstGeom>
        </p:spPr>
      </p:pic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4669D5A2-65BB-A356-3D29-C04F118CEF47}"/>
              </a:ext>
            </a:extLst>
          </p:cNvPr>
          <p:cNvSpPr/>
          <p:nvPr/>
        </p:nvSpPr>
        <p:spPr>
          <a:xfrm rot="10800000">
            <a:off x="5398586" y="1908776"/>
            <a:ext cx="147534" cy="90000"/>
          </a:xfrm>
          <a:prstGeom prst="triangle">
            <a:avLst/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D9C4CFD-BC19-CB6B-E2E3-39F7DB24F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986" y="4331053"/>
            <a:ext cx="720000" cy="720000"/>
          </a:xfrm>
          <a:prstGeom prst="rect">
            <a:avLst/>
          </a:prstGeom>
        </p:spPr>
      </p:pic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D59CAB27-4885-B2C9-88D2-43A4A39903B3}"/>
              </a:ext>
            </a:extLst>
          </p:cNvPr>
          <p:cNvGrpSpPr/>
          <p:nvPr/>
        </p:nvGrpSpPr>
        <p:grpSpPr>
          <a:xfrm>
            <a:off x="3995368" y="4141264"/>
            <a:ext cx="965995" cy="1087024"/>
            <a:chOff x="3852399" y="4054884"/>
            <a:chExt cx="965995" cy="1087024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2119967-F007-38FB-29C4-D2E9C97F4D22}"/>
                </a:ext>
              </a:extLst>
            </p:cNvPr>
            <p:cNvSpPr/>
            <p:nvPr/>
          </p:nvSpPr>
          <p:spPr>
            <a:xfrm>
              <a:off x="3852399" y="4054884"/>
              <a:ext cx="965995" cy="4478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잠재 요인</a:t>
              </a:r>
            </a:p>
          </p:txBody>
        </p:sp>
        <p:sp>
          <p:nvSpPr>
            <p:cNvPr id="1024" name="사각형: 둥근 모서리 1023">
              <a:extLst>
                <a:ext uri="{FF2B5EF4-FFF2-40B4-BE49-F238E27FC236}">
                  <a16:creationId xmlns:a16="http://schemas.microsoft.com/office/drawing/2014/main" id="{BCA4237E-9841-A702-5187-C07B32FD096A}"/>
                </a:ext>
              </a:extLst>
            </p:cNvPr>
            <p:cNvSpPr/>
            <p:nvPr/>
          </p:nvSpPr>
          <p:spPr>
            <a:xfrm>
              <a:off x="3852399" y="4694038"/>
              <a:ext cx="965995" cy="4478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2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잠재 요인</a:t>
              </a:r>
            </a:p>
          </p:txBody>
        </p:sp>
      </p:grp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9EF03244-2FD8-799D-6B5F-8B9F4572E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910" y="4094229"/>
            <a:ext cx="540000" cy="540000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AF924CCF-1D2B-795F-FA66-A460F2C8E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910" y="4780418"/>
            <a:ext cx="540000" cy="540000"/>
          </a:xfrm>
          <a:prstGeom prst="rect">
            <a:avLst/>
          </a:prstGeom>
        </p:spPr>
      </p:pic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33DAFA4C-DEFF-5D33-E6E5-F87EDDB66CE3}"/>
              </a:ext>
            </a:extLst>
          </p:cNvPr>
          <p:cNvCxnSpPr>
            <a:stCxn id="62" idx="3"/>
          </p:cNvCxnSpPr>
          <p:nvPr/>
        </p:nvCxnSpPr>
        <p:spPr>
          <a:xfrm flipV="1">
            <a:off x="3741986" y="4364229"/>
            <a:ext cx="253382" cy="32682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직선 연결선 1032">
            <a:extLst>
              <a:ext uri="{FF2B5EF4-FFF2-40B4-BE49-F238E27FC236}">
                <a16:creationId xmlns:a16="http://schemas.microsoft.com/office/drawing/2014/main" id="{DE8A62EC-F794-ECDB-644C-D95E0100C6C2}"/>
              </a:ext>
            </a:extLst>
          </p:cNvPr>
          <p:cNvCxnSpPr>
            <a:stCxn id="62" idx="3"/>
          </p:cNvCxnSpPr>
          <p:nvPr/>
        </p:nvCxnSpPr>
        <p:spPr>
          <a:xfrm>
            <a:off x="3741986" y="4691053"/>
            <a:ext cx="253382" cy="3133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B8BB64B3-49B7-898B-018D-74EB0BEF8EC7}"/>
              </a:ext>
            </a:extLst>
          </p:cNvPr>
          <p:cNvCxnSpPr>
            <a:cxnSpLocks/>
            <a:stCxn id="63" idx="3"/>
            <a:endCxn id="1029" idx="1"/>
          </p:cNvCxnSpPr>
          <p:nvPr/>
        </p:nvCxnSpPr>
        <p:spPr>
          <a:xfrm>
            <a:off x="4961363" y="4365199"/>
            <a:ext cx="392547" cy="6852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81F8CB06-860A-9A9C-F0F3-411BD82AE1E9}"/>
              </a:ext>
            </a:extLst>
          </p:cNvPr>
          <p:cNvCxnSpPr>
            <a:stCxn id="63" idx="3"/>
            <a:endCxn id="1027" idx="1"/>
          </p:cNvCxnSpPr>
          <p:nvPr/>
        </p:nvCxnSpPr>
        <p:spPr>
          <a:xfrm flipV="1">
            <a:off x="4961363" y="4364229"/>
            <a:ext cx="392547" cy="97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B5DC91C1-4660-9666-E76C-D4DA253625A7}"/>
              </a:ext>
            </a:extLst>
          </p:cNvPr>
          <p:cNvCxnSpPr>
            <a:endCxn id="1027" idx="1"/>
          </p:cNvCxnSpPr>
          <p:nvPr/>
        </p:nvCxnSpPr>
        <p:spPr>
          <a:xfrm flipV="1">
            <a:off x="4978082" y="4364229"/>
            <a:ext cx="375828" cy="64012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D3635FFC-946C-D97C-24E5-5CA4EEA661B2}"/>
              </a:ext>
            </a:extLst>
          </p:cNvPr>
          <p:cNvCxnSpPr>
            <a:cxnSpLocks/>
            <a:endCxn id="1029" idx="1"/>
          </p:cNvCxnSpPr>
          <p:nvPr/>
        </p:nvCxnSpPr>
        <p:spPr>
          <a:xfrm>
            <a:off x="4978082" y="5004353"/>
            <a:ext cx="375828" cy="460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3E5A9A81-B922-51A4-AFBF-5D94F8317AE8}"/>
              </a:ext>
            </a:extLst>
          </p:cNvPr>
          <p:cNvSpPr txBox="1"/>
          <p:nvPr/>
        </p:nvSpPr>
        <p:spPr>
          <a:xfrm>
            <a:off x="2857696" y="5487791"/>
            <a:ext cx="3344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ea typeface="아리따-돋움4.0(OTF)-Medium" panose="02020603020101020101" pitchFamily="18" charset="-127"/>
              </a:rPr>
              <a:t>Latent Based Collaborative Filtering</a:t>
            </a:r>
          </a:p>
          <a:p>
            <a:pPr algn="ctr"/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ea typeface="아리따-돋움4.0(OTF)-Medium" panose="02020603020101020101" pitchFamily="18" charset="-127"/>
              </a:rPr>
              <a:t>행렬 분해를 통해 잠재 요인 추출</a:t>
            </a:r>
          </a:p>
          <a:p>
            <a:pPr algn="ctr"/>
            <a:endParaRPr lang="en-US" altLang="ko-KR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ea typeface="아리따-돋움4.0(OTF)-Medium" panose="02020603020101020101" pitchFamily="18" charset="-127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B07E612B-E7DF-DE1F-93BD-396472A7AE5F}"/>
              </a:ext>
            </a:extLst>
          </p:cNvPr>
          <p:cNvSpPr txBox="1"/>
          <p:nvPr/>
        </p:nvSpPr>
        <p:spPr>
          <a:xfrm>
            <a:off x="3995368" y="1219754"/>
            <a:ext cx="1003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ea typeface="아리따-돋움4.0(OTF)-Medium" panose="02020603020101020101" pitchFamily="18" charset="-127"/>
              </a:rPr>
              <a:t>피쳐</a:t>
            </a:r>
            <a:endParaRPr lang="en-US" altLang="ko-KR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ea typeface="아리따-돋움4.0(OTF)-Medium" panose="02020603020101020101" pitchFamily="18" charset="-127"/>
              </a:rPr>
              <a:t>추출</a:t>
            </a:r>
            <a:endParaRPr lang="en-US" altLang="ko-KR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28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4.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작동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과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기술 설명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4.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키 상품 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mapping</a:t>
            </a:r>
            <a:endParaRPr lang="ko-KR" altLang="en-US" b="1" dirty="0">
              <a:solidFill>
                <a:srgbClr val="4084F4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0B2E612-75EB-7A2C-56A4-C18D37825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17" y="892695"/>
            <a:ext cx="7777565" cy="558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C73C1-A486-452F-9419-E17E9BCBE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0" y="3557413"/>
            <a:ext cx="3065040" cy="2987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8E5B58-6A41-4758-89FA-1A097DC44E8C}"/>
              </a:ext>
            </a:extLst>
          </p:cNvPr>
          <p:cNvSpPr/>
          <p:nvPr/>
        </p:nvSpPr>
        <p:spPr>
          <a:xfrm>
            <a:off x="2644881" y="3434370"/>
            <a:ext cx="3854238" cy="1919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와이즈</a:t>
            </a:r>
            <a:r>
              <a:rPr lang="ko-KR" altLang="en-US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애드</a:t>
            </a:r>
            <a:endParaRPr lang="ko-KR" altLang="en-US" sz="14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0AC68-5121-430E-95E8-9653DB5D5F3F}"/>
              </a:ext>
            </a:extLst>
          </p:cNvPr>
          <p:cNvCxnSpPr/>
          <p:nvPr/>
        </p:nvCxnSpPr>
        <p:spPr>
          <a:xfrm>
            <a:off x="5999940" y="2890712"/>
            <a:ext cx="0" cy="318629"/>
          </a:xfrm>
          <a:prstGeom prst="line">
            <a:avLst/>
          </a:prstGeom>
          <a:ln w="31750">
            <a:solidFill>
              <a:srgbClr val="408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559993-AF49-4A3F-ADC1-ABF40D666BFA}"/>
              </a:ext>
            </a:extLst>
          </p:cNvPr>
          <p:cNvSpPr/>
          <p:nvPr/>
        </p:nvSpPr>
        <p:spPr>
          <a:xfrm>
            <a:off x="2988424" y="3534069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문제 인식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과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접근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96D1CD-0DE9-4497-84B3-509468968222}"/>
              </a:ext>
            </a:extLst>
          </p:cNvPr>
          <p:cNvSpPr/>
          <p:nvPr/>
        </p:nvSpPr>
        <p:spPr>
          <a:xfrm>
            <a:off x="2988424" y="3876505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서비스 개요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및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UI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8CE4E-ACB0-46DD-92CA-B9EF1367663E}"/>
              </a:ext>
            </a:extLst>
          </p:cNvPr>
          <p:cNvSpPr/>
          <p:nvPr/>
        </p:nvSpPr>
        <p:spPr>
          <a:xfrm>
            <a:off x="2988424" y="4218941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장점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과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기대효과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107836-54AC-46C4-8A40-B653A5944CE5}"/>
              </a:ext>
            </a:extLst>
          </p:cNvPr>
          <p:cNvSpPr/>
          <p:nvPr/>
        </p:nvSpPr>
        <p:spPr>
          <a:xfrm>
            <a:off x="2988424" y="4561377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작동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과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기술 설명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3C33AF-6D53-4BAA-A722-DFD8069F559E}"/>
              </a:ext>
            </a:extLst>
          </p:cNvPr>
          <p:cNvSpPr/>
          <p:nvPr/>
        </p:nvSpPr>
        <p:spPr>
          <a:xfrm>
            <a:off x="2988424" y="4903813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5.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정산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43862A-C241-80A2-C126-C08355070EF9}"/>
              </a:ext>
            </a:extLst>
          </p:cNvPr>
          <p:cNvSpPr/>
          <p:nvPr/>
        </p:nvSpPr>
        <p:spPr>
          <a:xfrm>
            <a:off x="3993502" y="1296955"/>
            <a:ext cx="1268963" cy="1151583"/>
          </a:xfrm>
          <a:prstGeom prst="rect">
            <a:avLst/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E934C3-09AA-0B5B-25B6-91E7A95B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61" y="1571460"/>
            <a:ext cx="877078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4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5.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정산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08CC03-A005-5A76-FF95-9147BD81C2DC}"/>
              </a:ext>
            </a:extLst>
          </p:cNvPr>
          <p:cNvSpPr/>
          <p:nvPr/>
        </p:nvSpPr>
        <p:spPr>
          <a:xfrm>
            <a:off x="802435" y="1166327"/>
            <a:ext cx="3125756" cy="5243804"/>
          </a:xfrm>
          <a:prstGeom prst="rect">
            <a:avLst/>
          </a:prstGeom>
          <a:solidFill>
            <a:srgbClr val="E5E6EB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BB1FF0-1325-94D6-228D-C5F22220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90" y="2507054"/>
            <a:ext cx="108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2A1289C-2966-F709-510A-C51AE67ED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3" y="2507054"/>
            <a:ext cx="1080000" cy="108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51F9B16-ABF9-6C1A-BE5B-FDEF2C25B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013" y="4333688"/>
            <a:ext cx="108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E38B68F-D581-EF1F-3879-1A3AFDA09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990" y="4333688"/>
            <a:ext cx="1080000" cy="1080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00E7EB-A4CE-094C-A59F-927135C93D6D}"/>
              </a:ext>
            </a:extLst>
          </p:cNvPr>
          <p:cNvSpPr/>
          <p:nvPr/>
        </p:nvSpPr>
        <p:spPr>
          <a:xfrm>
            <a:off x="1199147" y="3723528"/>
            <a:ext cx="923731" cy="339573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클릭수</a:t>
            </a:r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FF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AF006F-35AB-10E3-1D3C-22EE9370FCA3}"/>
              </a:ext>
            </a:extLst>
          </p:cNvPr>
          <p:cNvSpPr/>
          <p:nvPr/>
        </p:nvSpPr>
        <p:spPr>
          <a:xfrm>
            <a:off x="2637124" y="3723527"/>
            <a:ext cx="923731" cy="339573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노출수</a:t>
            </a:r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FF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531AE7-813F-CEB5-398A-FBD27882371F}"/>
              </a:ext>
            </a:extLst>
          </p:cNvPr>
          <p:cNvSpPr/>
          <p:nvPr/>
        </p:nvSpPr>
        <p:spPr>
          <a:xfrm>
            <a:off x="1194616" y="5539985"/>
            <a:ext cx="923731" cy="339573"/>
          </a:xfrm>
          <a:prstGeom prst="rect">
            <a:avLst/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전환수</a:t>
            </a:r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488FE4-6488-1551-BAA7-E9109017E597}"/>
              </a:ext>
            </a:extLst>
          </p:cNvPr>
          <p:cNvSpPr/>
          <p:nvPr/>
        </p:nvSpPr>
        <p:spPr>
          <a:xfrm>
            <a:off x="2637124" y="5539984"/>
            <a:ext cx="923731" cy="339573"/>
          </a:xfrm>
          <a:prstGeom prst="rect">
            <a:avLst/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조회수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0DE3BC-DA2E-0051-D01E-2A44FEFC17FA}"/>
              </a:ext>
            </a:extLst>
          </p:cNvPr>
          <p:cNvSpPr txBox="1"/>
          <p:nvPr/>
        </p:nvSpPr>
        <p:spPr>
          <a:xfrm>
            <a:off x="1467805" y="1548526"/>
            <a:ext cx="1795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a typeface="아리따-돋움4.0(OTF)-Medium" panose="02020603020101020101" pitchFamily="18" charset="-127"/>
              </a:rPr>
              <a:t>구글 광고의 입찰 단가 산정 기준 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E94A6D1-0A53-1BD9-10AD-310DD2F85208}"/>
              </a:ext>
            </a:extLst>
          </p:cNvPr>
          <p:cNvSpPr/>
          <p:nvPr/>
        </p:nvSpPr>
        <p:spPr>
          <a:xfrm>
            <a:off x="5215811" y="1166327"/>
            <a:ext cx="3125756" cy="5243804"/>
          </a:xfrm>
          <a:prstGeom prst="rect">
            <a:avLst/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DD7830D2-9541-2EAA-289F-694B939C0BE4}"/>
              </a:ext>
            </a:extLst>
          </p:cNvPr>
          <p:cNvSpPr txBox="1"/>
          <p:nvPr/>
        </p:nvSpPr>
        <p:spPr>
          <a:xfrm>
            <a:off x="5881181" y="1548526"/>
            <a:ext cx="1795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FFFF"/>
                </a:solidFill>
                <a:ea typeface="아리따-돋움4.0(OTF)-Medium" panose="02020603020101020101" pitchFamily="18" charset="-127"/>
              </a:rPr>
              <a:t>와이즈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FFFF"/>
                </a:solidFill>
                <a:ea typeface="아리따-돋움4.0(OTF)-Medium" panose="02020603020101020101" pitchFamily="18" charset="-127"/>
              </a:rPr>
              <a:t> </a:t>
            </a:r>
            <a:r>
              <a:rPr lang="ko-KR" altLang="en-US" sz="16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FFFF"/>
                </a:solidFill>
                <a:ea typeface="아리따-돋움4.0(OTF)-Medium" panose="02020603020101020101" pitchFamily="18" charset="-127"/>
              </a:rPr>
              <a:t>애드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FFFFFF"/>
                </a:solidFill>
                <a:ea typeface="아리따-돋움4.0(OTF)-Medium" panose="02020603020101020101" pitchFamily="18" charset="-127"/>
              </a:rPr>
              <a:t> 서비스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5F8AB1C4-CCB0-F21C-C781-B4DE17C63856}"/>
              </a:ext>
            </a:extLst>
          </p:cNvPr>
          <p:cNvSpPr/>
          <p:nvPr/>
        </p:nvSpPr>
        <p:spPr>
          <a:xfrm>
            <a:off x="5376660" y="2161294"/>
            <a:ext cx="2804054" cy="3946849"/>
          </a:xfrm>
          <a:prstGeom prst="roundRect">
            <a:avLst>
              <a:gd name="adj" fmla="val 7683"/>
            </a:avLst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E5BFFCF-4A1B-0127-9159-880AF0D2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66" y="2507054"/>
            <a:ext cx="1080000" cy="108000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A77D3A-2DF9-9FB7-0B9E-66A8DFCE10B8}"/>
              </a:ext>
            </a:extLst>
          </p:cNvPr>
          <p:cNvSpPr/>
          <p:nvPr/>
        </p:nvSpPr>
        <p:spPr>
          <a:xfrm>
            <a:off x="5612523" y="3723528"/>
            <a:ext cx="923731" cy="339573"/>
          </a:xfrm>
          <a:prstGeom prst="rect">
            <a:avLst/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제품 클릭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329F31-7136-A76A-5686-B0868CA8B567}"/>
              </a:ext>
            </a:extLst>
          </p:cNvPr>
          <p:cNvSpPr/>
          <p:nvPr/>
        </p:nvSpPr>
        <p:spPr>
          <a:xfrm>
            <a:off x="7050500" y="3723527"/>
            <a:ext cx="923731" cy="339573"/>
          </a:xfrm>
          <a:prstGeom prst="rect">
            <a:avLst/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노출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B2F3A1-A7E5-B345-4125-B78CC2D3570C}"/>
              </a:ext>
            </a:extLst>
          </p:cNvPr>
          <p:cNvSpPr/>
          <p:nvPr/>
        </p:nvSpPr>
        <p:spPr>
          <a:xfrm>
            <a:off x="6316822" y="5521886"/>
            <a:ext cx="923731" cy="339573"/>
          </a:xfrm>
          <a:prstGeom prst="rect">
            <a:avLst/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그래프</a:t>
            </a:r>
          </a:p>
        </p:txBody>
      </p:sp>
      <p:pic>
        <p:nvPicPr>
          <p:cNvPr id="1030" name="그림 1029">
            <a:extLst>
              <a:ext uri="{FF2B5EF4-FFF2-40B4-BE49-F238E27FC236}">
                <a16:creationId xmlns:a16="http://schemas.microsoft.com/office/drawing/2014/main" id="{1D87E157-381A-CF19-68CB-6FF388210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688" y="4333688"/>
            <a:ext cx="1080000" cy="1080000"/>
          </a:xfrm>
          <a:prstGeom prst="rect">
            <a:avLst/>
          </a:prstGeom>
        </p:spPr>
      </p:pic>
      <p:pic>
        <p:nvPicPr>
          <p:cNvPr id="1038" name="그림 1037">
            <a:extLst>
              <a:ext uri="{FF2B5EF4-FFF2-40B4-BE49-F238E27FC236}">
                <a16:creationId xmlns:a16="http://schemas.microsoft.com/office/drawing/2014/main" id="{6C836EFC-3737-BAE3-9BA2-ABB4295F6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88" y="2513319"/>
            <a:ext cx="1080000" cy="1080000"/>
          </a:xfrm>
          <a:prstGeom prst="rect">
            <a:avLst/>
          </a:prstGeom>
        </p:spPr>
      </p:pic>
      <p:sp>
        <p:nvSpPr>
          <p:cNvPr id="1042" name="이등변 삼각형 1041">
            <a:extLst>
              <a:ext uri="{FF2B5EF4-FFF2-40B4-BE49-F238E27FC236}">
                <a16:creationId xmlns:a16="http://schemas.microsoft.com/office/drawing/2014/main" id="{E9735F28-A375-36DC-1D6E-3A3787A23974}"/>
              </a:ext>
            </a:extLst>
          </p:cNvPr>
          <p:cNvSpPr/>
          <p:nvPr/>
        </p:nvSpPr>
        <p:spPr>
          <a:xfrm rot="5400000">
            <a:off x="4317156" y="3429232"/>
            <a:ext cx="717235" cy="315644"/>
          </a:xfrm>
          <a:prstGeom prst="triangle">
            <a:avLst/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D4604F08-ED20-36B0-0E15-EC1E1E708E33}"/>
              </a:ext>
            </a:extLst>
          </p:cNvPr>
          <p:cNvSpPr txBox="1"/>
          <p:nvPr/>
        </p:nvSpPr>
        <p:spPr>
          <a:xfrm>
            <a:off x="3681682" y="2802497"/>
            <a:ext cx="1795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a typeface="아리따-돋움4.0(OTF)-Medium" panose="02020603020101020101" pitchFamily="18" charset="-127"/>
              </a:rPr>
              <a:t>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99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5.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정산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3A9DEA-4694-8DBB-4247-3D8145256CA7}"/>
              </a:ext>
            </a:extLst>
          </p:cNvPr>
          <p:cNvSpPr/>
          <p:nvPr/>
        </p:nvSpPr>
        <p:spPr>
          <a:xfrm>
            <a:off x="1068489" y="1007706"/>
            <a:ext cx="7003636" cy="5281127"/>
          </a:xfrm>
          <a:prstGeom prst="roundRect">
            <a:avLst>
              <a:gd name="adj" fmla="val 3635"/>
            </a:avLst>
          </a:prstGeom>
          <a:solidFill>
            <a:srgbClr val="E5E6EB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B6BDAD-D65F-2AFD-07AD-D19995C29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11140" r="35773" b="19171"/>
          <a:stretch/>
        </p:blipFill>
        <p:spPr bwMode="auto">
          <a:xfrm>
            <a:off x="1387995" y="1219850"/>
            <a:ext cx="6368009" cy="36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F7140EB-2106-C2C4-CE7A-063EF40C1E2B}"/>
              </a:ext>
            </a:extLst>
          </p:cNvPr>
          <p:cNvSpPr/>
          <p:nvPr/>
        </p:nvSpPr>
        <p:spPr>
          <a:xfrm>
            <a:off x="3480319" y="3536301"/>
            <a:ext cx="1101011" cy="499188"/>
          </a:xfrm>
          <a:prstGeom prst="ellipse">
            <a:avLst/>
          </a:prstGeom>
          <a:noFill/>
          <a:ln w="38100">
            <a:solidFill>
              <a:srgbClr val="EB4233"/>
            </a:solidFill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C5A49F-1412-9EC3-D125-3B44DA92E960}"/>
              </a:ext>
            </a:extLst>
          </p:cNvPr>
          <p:cNvSpPr/>
          <p:nvPr/>
        </p:nvSpPr>
        <p:spPr>
          <a:xfrm>
            <a:off x="1226424" y="4867495"/>
            <a:ext cx="6709812" cy="1440000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주요 시청 구간에서 영상 흐름에 방해 없이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직접적인 광고 제품을 노출할 수 있음</a:t>
            </a:r>
          </a:p>
          <a:p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주요 시청 구간에서 기존의 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개 광고가 아닌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여러 </a:t>
            </a:r>
            <a:r>
              <a:rPr lang="ko-KR" altLang="en-US" sz="12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광고사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제품을 추천하여 더 많은 수익 실현 가능</a:t>
            </a: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24E1482-6A48-A829-B6D7-8C43B9138B3D}"/>
              </a:ext>
            </a:extLst>
          </p:cNvPr>
          <p:cNvSpPr/>
          <p:nvPr/>
        </p:nvSpPr>
        <p:spPr>
          <a:xfrm flipH="1">
            <a:off x="2661302" y="4059180"/>
            <a:ext cx="2761862" cy="2183364"/>
          </a:xfrm>
          <a:prstGeom prst="arc">
            <a:avLst>
              <a:gd name="adj1" fmla="val 16200000"/>
              <a:gd name="adj2" fmla="val 21342009"/>
            </a:avLst>
          </a:prstGeom>
          <a:ln w="38100">
            <a:solidFill>
              <a:srgbClr val="EB42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80C41A-4FA9-336D-3F9E-1EC2C4AD2C92}"/>
              </a:ext>
            </a:extLst>
          </p:cNvPr>
          <p:cNvSpPr/>
          <p:nvPr/>
        </p:nvSpPr>
        <p:spPr>
          <a:xfrm>
            <a:off x="5423164" y="5105166"/>
            <a:ext cx="2218607" cy="958594"/>
          </a:xfrm>
          <a:prstGeom prst="round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해당 구간</a:t>
            </a:r>
            <a:endParaRPr lang="en-US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광고 단가 차별 책정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5C10621-8B3F-75F1-D04A-56488029404F}"/>
              </a:ext>
            </a:extLst>
          </p:cNvPr>
          <p:cNvSpPr/>
          <p:nvPr/>
        </p:nvSpPr>
        <p:spPr>
          <a:xfrm rot="5400000">
            <a:off x="4789699" y="5511294"/>
            <a:ext cx="466534" cy="211466"/>
          </a:xfrm>
          <a:prstGeom prst="triangl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042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FF545C-6709-4499-A7D8-8C6052F90A56}"/>
              </a:ext>
            </a:extLst>
          </p:cNvPr>
          <p:cNvSpPr/>
          <p:nvPr/>
        </p:nvSpPr>
        <p:spPr>
          <a:xfrm>
            <a:off x="2122397" y="2546431"/>
            <a:ext cx="5000263" cy="279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B22EAE-1838-4936-B9BC-A369EEA7E203}"/>
              </a:ext>
            </a:extLst>
          </p:cNvPr>
          <p:cNvSpPr/>
          <p:nvPr/>
        </p:nvSpPr>
        <p:spPr>
          <a:xfrm>
            <a:off x="3029674" y="3033779"/>
            <a:ext cx="2855410" cy="585164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6400" spc="-187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QnA</a:t>
            </a:r>
            <a:endParaRPr lang="ko-KR" altLang="en-US" sz="64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13740-F930-4FE6-8184-D5EB57027AC8}"/>
              </a:ext>
            </a:extLst>
          </p:cNvPr>
          <p:cNvSpPr/>
          <p:nvPr/>
        </p:nvSpPr>
        <p:spPr>
          <a:xfrm>
            <a:off x="2939866" y="3713154"/>
            <a:ext cx="3441269" cy="163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EEA4C-7C12-4027-AACF-1BAC0A23E20C}"/>
              </a:ext>
            </a:extLst>
          </p:cNvPr>
          <p:cNvSpPr/>
          <p:nvPr/>
        </p:nvSpPr>
        <p:spPr>
          <a:xfrm>
            <a:off x="3650915" y="4041194"/>
            <a:ext cx="18421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경청해 주셔서 감사합니다</a:t>
            </a:r>
            <a:endParaRPr lang="ko-KR" altLang="en-US" sz="1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2C7F02F-8459-4DD7-805B-4A5785723CD7}"/>
              </a:ext>
            </a:extLst>
          </p:cNvPr>
          <p:cNvCxnSpPr>
            <a:cxnSpLocks/>
          </p:cNvCxnSpPr>
          <p:nvPr/>
        </p:nvCxnSpPr>
        <p:spPr>
          <a:xfrm>
            <a:off x="2944139" y="4001648"/>
            <a:ext cx="3255722" cy="0"/>
          </a:xfrm>
          <a:prstGeom prst="line">
            <a:avLst/>
          </a:prstGeom>
          <a:ln w="19050">
            <a:solidFill>
              <a:srgbClr val="757993">
                <a:alpha val="39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816441-F823-CF6F-3974-88C195C91072}"/>
              </a:ext>
            </a:extLst>
          </p:cNvPr>
          <p:cNvSpPr/>
          <p:nvPr/>
        </p:nvSpPr>
        <p:spPr>
          <a:xfrm>
            <a:off x="3993502" y="1296955"/>
            <a:ext cx="1268963" cy="1151583"/>
          </a:xfrm>
          <a:prstGeom prst="rect">
            <a:avLst/>
          </a:prstGeom>
          <a:solidFill>
            <a:srgbClr val="FFFFFF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525152-2CA8-3EA6-2A76-E954EE1A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61" y="1571460"/>
            <a:ext cx="877078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30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r>
              <a:rPr lang="en-US" altLang="ko-KR"/>
              <a:t>v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부록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유튜브 영상 간이 분석 그래프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5C10621-8B3F-75F1-D04A-56488029404F}"/>
              </a:ext>
            </a:extLst>
          </p:cNvPr>
          <p:cNvSpPr/>
          <p:nvPr/>
        </p:nvSpPr>
        <p:spPr>
          <a:xfrm rot="5400000">
            <a:off x="4789699" y="5511294"/>
            <a:ext cx="466534" cy="211466"/>
          </a:xfrm>
          <a:prstGeom prst="triangl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20E10A3-A8A5-0432-442C-5EE49D8A6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48" y="886456"/>
            <a:ext cx="407459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57BE0F-8557-7784-DCF3-9D5019995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08" y="3429000"/>
            <a:ext cx="407459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0B475D-CBBF-775F-EB64-2117B9327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429" y="886456"/>
            <a:ext cx="407459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9A3B3B6-5178-6944-BAB5-1796B2A57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07459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7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1.</a:t>
            </a:r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문제 인식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과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접근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358F85A-89BE-BD38-1C41-DF105D4EF0A9}"/>
              </a:ext>
            </a:extLst>
          </p:cNvPr>
          <p:cNvSpPr/>
          <p:nvPr/>
        </p:nvSpPr>
        <p:spPr>
          <a:xfrm>
            <a:off x="606490" y="1464906"/>
            <a:ext cx="7903028" cy="1440000"/>
          </a:xfrm>
          <a:prstGeom prst="roundRect">
            <a:avLst>
              <a:gd name="adj" fmla="val 8192"/>
            </a:avLst>
          </a:prstGeom>
          <a:solidFill>
            <a:schemeClr val="bg2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9706EA-E616-C6EC-FD67-D7CDC2CE66C5}"/>
              </a:ext>
            </a:extLst>
          </p:cNvPr>
          <p:cNvSpPr/>
          <p:nvPr/>
        </p:nvSpPr>
        <p:spPr>
          <a:xfrm>
            <a:off x="597160" y="3015162"/>
            <a:ext cx="7903028" cy="1620000"/>
          </a:xfrm>
          <a:prstGeom prst="roundRect">
            <a:avLst>
              <a:gd name="adj" fmla="val 8192"/>
            </a:avLst>
          </a:prstGeom>
          <a:solidFill>
            <a:schemeClr val="bg2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A1FE2C-449D-8714-A5F4-6E321C659477}"/>
              </a:ext>
            </a:extLst>
          </p:cNvPr>
          <p:cNvSpPr/>
          <p:nvPr/>
        </p:nvSpPr>
        <p:spPr>
          <a:xfrm>
            <a:off x="597160" y="4752029"/>
            <a:ext cx="7903028" cy="1620000"/>
          </a:xfrm>
          <a:prstGeom prst="roundRect">
            <a:avLst>
              <a:gd name="adj" fmla="val 8192"/>
            </a:avLst>
          </a:prstGeom>
          <a:solidFill>
            <a:schemeClr val="bg2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2D8179DB-040E-B91C-ABCA-65558FBD6652}"/>
              </a:ext>
            </a:extLst>
          </p:cNvPr>
          <p:cNvSpPr txBox="1">
            <a:spLocks/>
          </p:cNvSpPr>
          <p:nvPr/>
        </p:nvSpPr>
        <p:spPr>
          <a:xfrm>
            <a:off x="1250064" y="1032185"/>
            <a:ext cx="1695852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상황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EBFE9C57-41AA-3330-A796-971BEB104230}"/>
              </a:ext>
            </a:extLst>
          </p:cNvPr>
          <p:cNvSpPr txBox="1">
            <a:spLocks/>
          </p:cNvSpPr>
          <p:nvPr/>
        </p:nvSpPr>
        <p:spPr>
          <a:xfrm>
            <a:off x="3607441" y="1032185"/>
            <a:ext cx="1695852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b="1" dirty="0">
                <a:solidFill>
                  <a:srgbClr val="EB4233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문제점</a:t>
            </a:r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0930D217-279B-007F-9C50-6D07FED0BF93}"/>
              </a:ext>
            </a:extLst>
          </p:cNvPr>
          <p:cNvSpPr txBox="1">
            <a:spLocks/>
          </p:cNvSpPr>
          <p:nvPr/>
        </p:nvSpPr>
        <p:spPr>
          <a:xfrm>
            <a:off x="6290220" y="1032185"/>
            <a:ext cx="1695852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해결방안</a:t>
            </a:r>
          </a:p>
        </p:txBody>
      </p:sp>
      <p:pic>
        <p:nvPicPr>
          <p:cNvPr id="2059" name="그림 2058">
            <a:extLst>
              <a:ext uri="{FF2B5EF4-FFF2-40B4-BE49-F238E27FC236}">
                <a16:creationId xmlns:a16="http://schemas.microsoft.com/office/drawing/2014/main" id="{52D9B808-5F93-65BA-F3BA-F02CF437C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37" y="1610988"/>
            <a:ext cx="7111595" cy="46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3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개요 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및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UI</a:t>
            </a:r>
            <a:endParaRPr lang="ko-KR" altLang="en-US" b="1" dirty="0">
              <a:solidFill>
                <a:srgbClr val="4084F4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2168" name="그림 2167">
            <a:extLst>
              <a:ext uri="{FF2B5EF4-FFF2-40B4-BE49-F238E27FC236}">
                <a16:creationId xmlns:a16="http://schemas.microsoft.com/office/drawing/2014/main" id="{4C215691-FEAE-64E5-B479-6B8BA931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3" y="1011001"/>
            <a:ext cx="7604654" cy="52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AF50B-8679-7A2D-F9DB-CD1C690B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89" y="376701"/>
            <a:ext cx="2738402" cy="304384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4EFEC4-E490-1EBA-4781-0D269CE0C639}"/>
              </a:ext>
            </a:extLst>
          </p:cNvPr>
          <p:cNvGrpSpPr>
            <a:grpSpLocks/>
          </p:cNvGrpSpPr>
          <p:nvPr/>
        </p:nvGrpSpPr>
        <p:grpSpPr>
          <a:xfrm>
            <a:off x="171000" y="177282"/>
            <a:ext cx="8802000" cy="6503436"/>
            <a:chOff x="171000" y="177282"/>
            <a:chExt cx="8802000" cy="6503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1A04936-9328-ED97-3215-411225038169}"/>
                </a:ext>
              </a:extLst>
            </p:cNvPr>
            <p:cNvSpPr/>
            <p:nvPr/>
          </p:nvSpPr>
          <p:spPr>
            <a:xfrm>
              <a:off x="171000" y="177282"/>
              <a:ext cx="8802000" cy="6503436"/>
            </a:xfrm>
            <a:prstGeom prst="roundRect">
              <a:avLst>
                <a:gd name="adj" fmla="val 2177"/>
              </a:avLst>
            </a:prstGeom>
            <a:solidFill>
              <a:srgbClr val="FFFF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2C62D-003F-15F9-41E5-148FFD45B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75" y="223937"/>
              <a:ext cx="8581111" cy="513001"/>
            </a:xfrm>
            <a:prstGeom prst="rect">
              <a:avLst/>
            </a:prstGeom>
          </p:spPr>
        </p:pic>
      </p:grpSp>
      <p:sp>
        <p:nvSpPr>
          <p:cNvPr id="6" name="제목 4">
            <a:extLst>
              <a:ext uri="{FF2B5EF4-FFF2-40B4-BE49-F238E27FC236}">
                <a16:creationId xmlns:a16="http://schemas.microsoft.com/office/drawing/2014/main" id="{E3D7EA00-5794-9DC3-69A0-AA42CDD9F687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개요 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및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UI</a:t>
            </a:r>
            <a:endParaRPr lang="ko-KR" altLang="en-US" b="1" dirty="0">
              <a:solidFill>
                <a:srgbClr val="4084F4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46A5B3-683F-A2C1-74DD-5BA1A0D79301}"/>
              </a:ext>
            </a:extLst>
          </p:cNvPr>
          <p:cNvSpPr>
            <a:spLocks noChangeAspect="1"/>
          </p:cNvSpPr>
          <p:nvPr/>
        </p:nvSpPr>
        <p:spPr>
          <a:xfrm>
            <a:off x="1655978" y="1014545"/>
            <a:ext cx="1416723" cy="1416723"/>
          </a:xfrm>
          <a:prstGeom prst="ellipse">
            <a:avLst/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FA9424-69C5-6BA6-9ADA-C4A2B55F2809}"/>
              </a:ext>
            </a:extLst>
          </p:cNvPr>
          <p:cNvSpPr>
            <a:spLocks noChangeAspect="1"/>
          </p:cNvSpPr>
          <p:nvPr/>
        </p:nvSpPr>
        <p:spPr>
          <a:xfrm>
            <a:off x="6173941" y="1014545"/>
            <a:ext cx="1416723" cy="1416723"/>
          </a:xfrm>
          <a:prstGeom prst="ellipse">
            <a:avLst/>
          </a:prstGeom>
          <a:solidFill>
            <a:srgbClr val="EEB305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14D08-DF6D-8868-3EF4-A51CC9687B16}"/>
              </a:ext>
            </a:extLst>
          </p:cNvPr>
          <p:cNvSpPr txBox="1"/>
          <p:nvPr/>
        </p:nvSpPr>
        <p:spPr>
          <a:xfrm>
            <a:off x="3759766" y="1544362"/>
            <a:ext cx="1624468" cy="338554"/>
          </a:xfrm>
          <a:prstGeom prst="rect">
            <a:avLst/>
          </a:prstGeom>
          <a:solidFill>
            <a:srgbClr val="E5E6EB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prstClr val="black"/>
                </a:solidFill>
                <a:ea typeface="아리따-돋움4.0(OTF)-Medium" panose="02020603020101020101" pitchFamily="18" charset="-127"/>
              </a:rPr>
              <a:t>핵심 아이디어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47E39-86C1-FFD9-B764-BE1798E036E4}"/>
              </a:ext>
            </a:extLst>
          </p:cNvPr>
          <p:cNvSpPr txBox="1"/>
          <p:nvPr/>
        </p:nvSpPr>
        <p:spPr>
          <a:xfrm>
            <a:off x="1160915" y="2541063"/>
            <a:ext cx="2406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ea typeface="아리따-돋움4.0(OTF)-Medium" panose="02020603020101020101" pitchFamily="18" charset="-127"/>
              </a:rPr>
              <a:t>빈도수 그래프</a:t>
            </a:r>
            <a:r>
              <a:rPr lang="ko-KR" altLang="en-US" sz="16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ea typeface="아리따-돋움4.0(OTF)-Medium" panose="02020603020101020101" pitchFamily="18" charset="-127"/>
              </a:rPr>
              <a:t> </a:t>
            </a:r>
            <a:endParaRPr lang="ko-KR" altLang="en-US" dirty="0">
              <a:solidFill>
                <a:srgbClr val="4084F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AB84E-9548-4921-C5ED-2E1FFCDBEB8A}"/>
              </a:ext>
            </a:extLst>
          </p:cNvPr>
          <p:cNvSpPr txBox="1"/>
          <p:nvPr/>
        </p:nvSpPr>
        <p:spPr>
          <a:xfrm>
            <a:off x="5678878" y="2541063"/>
            <a:ext cx="2406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ea typeface="아리따-돋움4.0(OTF)-Medium" panose="02020603020101020101" pitchFamily="18" charset="-127"/>
              </a:rPr>
              <a:t>추천 알고리즘</a:t>
            </a:r>
            <a:r>
              <a:rPr lang="ko-KR" altLang="en-US" sz="16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ea typeface="아리따-돋움4.0(OTF)-Medium" panose="02020603020101020101" pitchFamily="18" charset="-127"/>
              </a:rPr>
              <a:t> </a:t>
            </a:r>
            <a:endParaRPr lang="ko-KR" altLang="en-US" dirty="0">
              <a:solidFill>
                <a:srgbClr val="EEB305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45F96D-5F03-B054-6B1D-813082D4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86" y="1294853"/>
            <a:ext cx="856105" cy="8561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D46709-584A-92A5-68CB-E27420D53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249" y="1294852"/>
            <a:ext cx="856105" cy="8561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B0D51-42B1-819E-22CF-AFBD8DA6A5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318"/>
          <a:stretch/>
        </p:blipFill>
        <p:spPr>
          <a:xfrm>
            <a:off x="936217" y="2879618"/>
            <a:ext cx="3150591" cy="1355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EAB41-9912-D173-ADAF-BA31817A5A5B}"/>
              </a:ext>
            </a:extLst>
          </p:cNvPr>
          <p:cNvSpPr txBox="1"/>
          <p:nvPr/>
        </p:nvSpPr>
        <p:spPr>
          <a:xfrm>
            <a:off x="935151" y="4514465"/>
            <a:ext cx="3333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ea typeface="아리따-돋움4.0(OTF)-Medium" panose="02020603020101020101" pitchFamily="18" charset="-127"/>
              </a:rPr>
              <a:t>영상 분석 결과를 바탕으로 빈도수 그래프 제작</a:t>
            </a:r>
          </a:p>
          <a:p>
            <a:endParaRPr lang="ko-KR" altLang="en-US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ea typeface="아리따-돋움4.0(OTF)-Medium" panose="02020603020101020101" pitchFamily="18" charset="-127"/>
              </a:rPr>
              <a:t>구간 내 가장 높은 빈도수 그래프의 상품을</a:t>
            </a:r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ea typeface="아리따-돋움4.0(OTF)-Medium" panose="02020603020101020101" pitchFamily="18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ea typeface="아리따-돋움4.0(OTF)-Medium" panose="02020603020101020101" pitchFamily="18" charset="-127"/>
              </a:rPr>
              <a:t>키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ea typeface="아리따-돋움4.0(OTF)-Medium" panose="02020603020101020101" pitchFamily="18" charset="-127"/>
              </a:rPr>
              <a:t>(Key) 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ea typeface="아리따-돋움4.0(OTF)-Medium" panose="02020603020101020101" pitchFamily="18" charset="-127"/>
              </a:rPr>
              <a:t>상품으로 선정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CB457B9-4603-925D-7E20-A2235D39CC94}"/>
              </a:ext>
            </a:extLst>
          </p:cNvPr>
          <p:cNvSpPr/>
          <p:nvPr/>
        </p:nvSpPr>
        <p:spPr>
          <a:xfrm rot="10800000">
            <a:off x="2187102" y="5520141"/>
            <a:ext cx="354470" cy="157024"/>
          </a:xfrm>
          <a:prstGeom prst="triangle">
            <a:avLst/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18D0E1B-806E-A2D4-FBA0-FF91529332E0}"/>
              </a:ext>
            </a:extLst>
          </p:cNvPr>
          <p:cNvSpPr/>
          <p:nvPr/>
        </p:nvSpPr>
        <p:spPr>
          <a:xfrm>
            <a:off x="1267990" y="5843455"/>
            <a:ext cx="2192694" cy="414619"/>
          </a:xfrm>
          <a:prstGeom prst="roundRect">
            <a:avLst/>
          </a:prstGeom>
          <a:solidFill>
            <a:srgbClr val="4084F4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키 상품 추출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F4D5BB-7DF2-818C-3ECD-CAE21BA47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077" y="2946301"/>
            <a:ext cx="2882689" cy="15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97F6F1-48EA-20A7-B8FB-B68F5D38FC0D}"/>
              </a:ext>
            </a:extLst>
          </p:cNvPr>
          <p:cNvSpPr txBox="1"/>
          <p:nvPr/>
        </p:nvSpPr>
        <p:spPr>
          <a:xfrm>
            <a:off x="4872990" y="4610874"/>
            <a:ext cx="344091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ea typeface="아리따-돋움4.0(OTF)-Medium" panose="02020603020101020101" pitchFamily="18" charset="-127"/>
              </a:rPr>
              <a:t>추천 로직을 통한 유사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ea typeface="아리따-돋움4.0(OTF)-Medium" panose="02020603020101020101" pitchFamily="18" charset="-127"/>
              </a:rPr>
              <a:t>/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ea typeface="아리따-돋움4.0(OTF)-Medium" panose="02020603020101020101" pitchFamily="18" charset="-127"/>
              </a:rPr>
              <a:t>연관 상품 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ea typeface="아리따-돋움4.0(OTF)-Medium" panose="02020603020101020101" pitchFamily="18" charset="-127"/>
              </a:rPr>
              <a:t>mapping </a:t>
            </a:r>
            <a:endParaRPr lang="ko-KR" altLang="en-US" dirty="0"/>
          </a:p>
          <a:p>
            <a:pPr algn="r"/>
            <a:endParaRPr lang="en-US" altLang="ko-KR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EEB305"/>
              </a:solidFill>
              <a:ea typeface="아리따-돋움4.0(OTF)-Medium" panose="02020603020101020101" pitchFamily="18" charset="-127"/>
              <a:cs typeface="Calibri" panose="020F0502020204030204"/>
            </a:endParaRPr>
          </a:p>
          <a:p>
            <a:pPr algn="r"/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ea typeface="아리따-돋움4.0(OTF)-Medium" panose="02020603020101020101" pitchFamily="18" charset="-127"/>
              </a:rPr>
              <a:t>키</a:t>
            </a:r>
            <a:r>
              <a:rPr lang="en-US" altLang="ko-KR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ea typeface="아리따-돋움4.0(OTF)-Medium" panose="02020603020101020101" pitchFamily="18" charset="-127"/>
              </a:rPr>
              <a:t>(Key) </a:t>
            </a:r>
            <a:r>
              <a:rPr lang="ko-KR" altLang="en-US" sz="12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EEB305"/>
                </a:solidFill>
                <a:ea typeface="아리따-돋움4.0(OTF)-Medium" panose="02020603020101020101" pitchFamily="18" charset="-127"/>
              </a:rPr>
              <a:t>상품 기준으로 상품 추천</a:t>
            </a:r>
            <a:endParaRPr lang="ko-KR" altLang="en-US" sz="12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EEB305"/>
              </a:solidFill>
              <a:ea typeface="아리따-돋움4.0(OTF)-Medium" panose="02020603020101020101" pitchFamily="18" charset="-127"/>
              <a:cs typeface="Calibri" panose="020F0502020204030204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4ABD905E-1001-F3F9-76D3-571A58141631}"/>
              </a:ext>
            </a:extLst>
          </p:cNvPr>
          <p:cNvSpPr/>
          <p:nvPr/>
        </p:nvSpPr>
        <p:spPr>
          <a:xfrm rot="10800000">
            <a:off x="6705065" y="5520141"/>
            <a:ext cx="354470" cy="157024"/>
          </a:xfrm>
          <a:prstGeom prst="triangle">
            <a:avLst/>
          </a:prstGeom>
          <a:solidFill>
            <a:srgbClr val="EEB305"/>
          </a:solid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75CA34B-BDF2-A48E-9D65-9FF215D0AB62}"/>
              </a:ext>
            </a:extLst>
          </p:cNvPr>
          <p:cNvSpPr/>
          <p:nvPr/>
        </p:nvSpPr>
        <p:spPr>
          <a:xfrm>
            <a:off x="5753477" y="5843455"/>
            <a:ext cx="2192694" cy="414619"/>
          </a:xfrm>
          <a:prstGeom prst="roundRect">
            <a:avLst/>
          </a:prstGeom>
          <a:solidFill>
            <a:srgbClr val="EEB305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연관 상품 추출</a:t>
            </a:r>
          </a:p>
        </p:txBody>
      </p:sp>
    </p:spTree>
    <p:extLst>
      <p:ext uri="{BB962C8B-B14F-4D97-AF65-F5344CB8AC3E}">
        <p14:creationId xmlns:p14="http://schemas.microsoft.com/office/powerpoint/2010/main" val="368639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4"/>
          <p:cNvPicPr preferRelativeResize="0"/>
          <p:nvPr/>
        </p:nvPicPr>
        <p:blipFill rotWithShape="1">
          <a:blip r:embed="rId3">
            <a:alphaModFix/>
          </a:blip>
          <a:srcRect b="1312"/>
          <a:stretch/>
        </p:blipFill>
        <p:spPr>
          <a:xfrm>
            <a:off x="215575" y="681200"/>
            <a:ext cx="8705750" cy="36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625" y="1015200"/>
            <a:ext cx="2337263" cy="33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6778" y="3903200"/>
            <a:ext cx="398300" cy="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500" y="1037201"/>
            <a:ext cx="5861001" cy="32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8175" y="1922825"/>
            <a:ext cx="211250" cy="2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5675" y="3055425"/>
            <a:ext cx="214563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8425" y="3055425"/>
            <a:ext cx="214563" cy="21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4"/>
          <p:cNvSpPr/>
          <p:nvPr/>
        </p:nvSpPr>
        <p:spPr>
          <a:xfrm>
            <a:off x="7661275" y="366686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가격 낮은 상품 반영해줘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7661275" y="3880934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검색 순위 점수 반영해줘</a:t>
            </a: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7661275" y="408375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친환경상품 위주 추천해줘</a:t>
            </a:r>
            <a:r>
              <a:rPr lang="ko-KR" altLang="en-US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590501" y="5472500"/>
            <a:ext cx="8253115" cy="656849"/>
          </a:xfrm>
          <a:custGeom>
            <a:avLst/>
            <a:gdLst/>
            <a:ahLst/>
            <a:cxnLst/>
            <a:rect l="l" t="t" r="r" b="b"/>
            <a:pathLst>
              <a:path w="289990" h="69416" extrusionOk="0">
                <a:moveTo>
                  <a:pt x="0" y="69416"/>
                </a:moveTo>
                <a:cubicBezTo>
                  <a:pt x="4426" y="69162"/>
                  <a:pt x="16331" y="68704"/>
                  <a:pt x="26557" y="67890"/>
                </a:cubicBezTo>
                <a:cubicBezTo>
                  <a:pt x="36783" y="67076"/>
                  <a:pt x="49807" y="66974"/>
                  <a:pt x="61356" y="64532"/>
                </a:cubicBezTo>
                <a:cubicBezTo>
                  <a:pt x="72905" y="62090"/>
                  <a:pt x="88269" y="61734"/>
                  <a:pt x="95849" y="53238"/>
                </a:cubicBezTo>
                <a:cubicBezTo>
                  <a:pt x="103429" y="44742"/>
                  <a:pt x="102717" y="22102"/>
                  <a:pt x="106838" y="13555"/>
                </a:cubicBezTo>
                <a:cubicBezTo>
                  <a:pt x="110959" y="5008"/>
                  <a:pt x="111723" y="3837"/>
                  <a:pt x="120575" y="1955"/>
                </a:cubicBezTo>
                <a:cubicBezTo>
                  <a:pt x="129427" y="73"/>
                  <a:pt x="149930" y="-1300"/>
                  <a:pt x="159952" y="2261"/>
                </a:cubicBezTo>
                <a:cubicBezTo>
                  <a:pt x="169974" y="5822"/>
                  <a:pt x="175062" y="14776"/>
                  <a:pt x="180709" y="23323"/>
                </a:cubicBezTo>
                <a:cubicBezTo>
                  <a:pt x="186356" y="31870"/>
                  <a:pt x="190070" y="47031"/>
                  <a:pt x="193835" y="53543"/>
                </a:cubicBezTo>
                <a:cubicBezTo>
                  <a:pt x="197600" y="60055"/>
                  <a:pt x="196175" y="60614"/>
                  <a:pt x="203298" y="62395"/>
                </a:cubicBezTo>
                <a:cubicBezTo>
                  <a:pt x="210421" y="64176"/>
                  <a:pt x="228940" y="65804"/>
                  <a:pt x="236571" y="64227"/>
                </a:cubicBezTo>
                <a:cubicBezTo>
                  <a:pt x="244202" y="62650"/>
                  <a:pt x="243744" y="53442"/>
                  <a:pt x="249086" y="52933"/>
                </a:cubicBezTo>
                <a:cubicBezTo>
                  <a:pt x="254428" y="52424"/>
                  <a:pt x="261805" y="59597"/>
                  <a:pt x="268622" y="61174"/>
                </a:cubicBezTo>
                <a:cubicBezTo>
                  <a:pt x="275439" y="62751"/>
                  <a:pt x="286429" y="62192"/>
                  <a:pt x="289990" y="62395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1" name="Google Shape;381;p34"/>
          <p:cNvSpPr/>
          <p:nvPr/>
        </p:nvSpPr>
        <p:spPr>
          <a:xfrm>
            <a:off x="599140" y="5567813"/>
            <a:ext cx="8252975" cy="519501"/>
          </a:xfrm>
          <a:custGeom>
            <a:avLst/>
            <a:gdLst/>
            <a:ahLst/>
            <a:cxnLst/>
            <a:rect l="l" t="t" r="r" b="b"/>
            <a:pathLst>
              <a:path w="290905" h="54901" extrusionOk="0">
                <a:moveTo>
                  <a:pt x="0" y="127"/>
                </a:moveTo>
                <a:cubicBezTo>
                  <a:pt x="6359" y="432"/>
                  <a:pt x="27421" y="-992"/>
                  <a:pt x="38156" y="1959"/>
                </a:cubicBezTo>
                <a:cubicBezTo>
                  <a:pt x="48891" y="4910"/>
                  <a:pt x="57438" y="13762"/>
                  <a:pt x="64408" y="17832"/>
                </a:cubicBezTo>
                <a:cubicBezTo>
                  <a:pt x="71378" y="21902"/>
                  <a:pt x="72040" y="20376"/>
                  <a:pt x="79976" y="26379"/>
                </a:cubicBezTo>
                <a:cubicBezTo>
                  <a:pt x="87913" y="32382"/>
                  <a:pt x="103277" y="50952"/>
                  <a:pt x="112027" y="53852"/>
                </a:cubicBezTo>
                <a:cubicBezTo>
                  <a:pt x="120778" y="56752"/>
                  <a:pt x="124085" y="43829"/>
                  <a:pt x="132479" y="43778"/>
                </a:cubicBezTo>
                <a:cubicBezTo>
                  <a:pt x="140874" y="43727"/>
                  <a:pt x="151405" y="51918"/>
                  <a:pt x="162394" y="53546"/>
                </a:cubicBezTo>
                <a:cubicBezTo>
                  <a:pt x="173383" y="55174"/>
                  <a:pt x="190120" y="55479"/>
                  <a:pt x="198413" y="53546"/>
                </a:cubicBezTo>
                <a:cubicBezTo>
                  <a:pt x="206706" y="51613"/>
                  <a:pt x="205536" y="44542"/>
                  <a:pt x="212150" y="41947"/>
                </a:cubicBezTo>
                <a:cubicBezTo>
                  <a:pt x="218764" y="39353"/>
                  <a:pt x="226853" y="39607"/>
                  <a:pt x="238096" y="37979"/>
                </a:cubicBezTo>
                <a:cubicBezTo>
                  <a:pt x="249340" y="36351"/>
                  <a:pt x="270810" y="32790"/>
                  <a:pt x="279611" y="32179"/>
                </a:cubicBezTo>
                <a:cubicBezTo>
                  <a:pt x="288413" y="31569"/>
                  <a:pt x="289023" y="33960"/>
                  <a:pt x="290905" y="34316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2" name="Google Shape;382;p34"/>
          <p:cNvSpPr/>
          <p:nvPr/>
        </p:nvSpPr>
        <p:spPr>
          <a:xfrm>
            <a:off x="607806" y="5519250"/>
            <a:ext cx="8252792" cy="597027"/>
          </a:xfrm>
          <a:custGeom>
            <a:avLst/>
            <a:gdLst/>
            <a:ahLst/>
            <a:cxnLst/>
            <a:rect l="l" t="t" r="r" b="b"/>
            <a:pathLst>
              <a:path w="284800" h="63094" extrusionOk="0">
                <a:moveTo>
                  <a:pt x="0" y="60815"/>
                </a:moveTo>
                <a:cubicBezTo>
                  <a:pt x="5138" y="57610"/>
                  <a:pt x="14346" y="41737"/>
                  <a:pt x="30830" y="41584"/>
                </a:cubicBezTo>
                <a:cubicBezTo>
                  <a:pt x="47314" y="41431"/>
                  <a:pt x="81452" y="60306"/>
                  <a:pt x="98902" y="59899"/>
                </a:cubicBezTo>
                <a:cubicBezTo>
                  <a:pt x="116352" y="59492"/>
                  <a:pt x="120422" y="38684"/>
                  <a:pt x="135532" y="39142"/>
                </a:cubicBezTo>
                <a:cubicBezTo>
                  <a:pt x="150642" y="39600"/>
                  <a:pt x="177148" y="66768"/>
                  <a:pt x="189561" y="62647"/>
                </a:cubicBezTo>
                <a:cubicBezTo>
                  <a:pt x="201975" y="58526"/>
                  <a:pt x="200703" y="20827"/>
                  <a:pt x="210013" y="14417"/>
                </a:cubicBezTo>
                <a:cubicBezTo>
                  <a:pt x="219323" y="8007"/>
                  <a:pt x="235655" y="26220"/>
                  <a:pt x="245423" y="24185"/>
                </a:cubicBezTo>
                <a:cubicBezTo>
                  <a:pt x="255191" y="22150"/>
                  <a:pt x="262059" y="6124"/>
                  <a:pt x="268622" y="2207"/>
                </a:cubicBezTo>
                <a:cubicBezTo>
                  <a:pt x="275185" y="-1710"/>
                  <a:pt x="282104" y="935"/>
                  <a:pt x="284800" y="681"/>
                </a:cubicBezTo>
              </a:path>
            </a:pathLst>
          </a:custGeom>
          <a:noFill/>
          <a:ln w="19050" cap="flat" cmpd="sng">
            <a:solidFill>
              <a:srgbClr val="289B6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383" name="Google Shape;383;p34"/>
          <p:cNvCxnSpPr/>
          <p:nvPr/>
        </p:nvCxnSpPr>
        <p:spPr>
          <a:xfrm>
            <a:off x="535252" y="6280275"/>
            <a:ext cx="7715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34"/>
          <p:cNvSpPr txBox="1"/>
          <p:nvPr/>
        </p:nvSpPr>
        <p:spPr>
          <a:xfrm>
            <a:off x="377345" y="5488975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20</a:t>
            </a:r>
            <a:endParaRPr sz="700" dirty="0">
              <a:solidFill>
                <a:srgbClr val="000000"/>
              </a:solidFill>
            </a:endParaRPr>
          </a:p>
        </p:txBody>
      </p:sp>
      <p:grpSp>
        <p:nvGrpSpPr>
          <p:cNvPr id="385" name="Google Shape;385;p34"/>
          <p:cNvGrpSpPr/>
          <p:nvPr/>
        </p:nvGrpSpPr>
        <p:grpSpPr>
          <a:xfrm>
            <a:off x="7196450" y="3567650"/>
            <a:ext cx="441000" cy="297558"/>
            <a:chOff x="7196450" y="3567650"/>
            <a:chExt cx="441000" cy="297558"/>
          </a:xfrm>
        </p:grpSpPr>
        <p:sp>
          <p:nvSpPr>
            <p:cNvPr id="386" name="Google Shape;386;p34"/>
            <p:cNvSpPr/>
            <p:nvPr/>
          </p:nvSpPr>
          <p:spPr>
            <a:xfrm>
              <a:off x="7298163" y="3597175"/>
              <a:ext cx="61800" cy="61800"/>
            </a:xfrm>
            <a:prstGeom prst="ellipse">
              <a:avLst/>
            </a:prstGeom>
            <a:solidFill>
              <a:srgbClr val="3E8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374125" y="3567650"/>
              <a:ext cx="61800" cy="61800"/>
            </a:xfrm>
            <a:prstGeom prst="ellipse">
              <a:avLst/>
            </a:prstGeom>
            <a:solidFill>
              <a:srgbClr val="E74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7333775" y="3670250"/>
              <a:ext cx="61800" cy="61800"/>
            </a:xfrm>
            <a:prstGeom prst="ellipse">
              <a:avLst/>
            </a:prstGeom>
            <a:solidFill>
              <a:srgbClr val="F5B8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7407788" y="3644900"/>
              <a:ext cx="61800" cy="61800"/>
            </a:xfrm>
            <a:prstGeom prst="ellipse">
              <a:avLst/>
            </a:prstGeom>
            <a:solidFill>
              <a:srgbClr val="36A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390" name="Google Shape;390;p34"/>
            <p:cNvSpPr txBox="1"/>
            <p:nvPr/>
          </p:nvSpPr>
          <p:spPr>
            <a:xfrm>
              <a:off x="7196450" y="3772875"/>
              <a:ext cx="44100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dirty="0">
                  <a:solidFill>
                    <a:schemeClr val="dk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영상 인식중</a:t>
              </a:r>
              <a:endParaRPr sz="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391" name="Google Shape;391;p34"/>
          <p:cNvSpPr txBox="1"/>
          <p:nvPr/>
        </p:nvSpPr>
        <p:spPr>
          <a:xfrm>
            <a:off x="377345" y="6060377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392" name="Google Shape;392;p34"/>
          <p:cNvSpPr txBox="1"/>
          <p:nvPr/>
        </p:nvSpPr>
        <p:spPr>
          <a:xfrm>
            <a:off x="72683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393" name="Google Shape;393;p34"/>
          <p:cNvSpPr txBox="1"/>
          <p:nvPr/>
        </p:nvSpPr>
        <p:spPr>
          <a:xfrm>
            <a:off x="124811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394" name="Google Shape;394;p34"/>
          <p:cNvSpPr txBox="1"/>
          <p:nvPr/>
        </p:nvSpPr>
        <p:spPr>
          <a:xfrm>
            <a:off x="176940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395" name="Google Shape;395;p34"/>
          <p:cNvSpPr txBox="1"/>
          <p:nvPr/>
        </p:nvSpPr>
        <p:spPr>
          <a:xfrm>
            <a:off x="229068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396" name="Google Shape;396;p34"/>
          <p:cNvSpPr txBox="1"/>
          <p:nvPr/>
        </p:nvSpPr>
        <p:spPr>
          <a:xfrm>
            <a:off x="281197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333325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385454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437582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489711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540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541839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593967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646096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698224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750353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840</a:t>
            </a:r>
            <a:endParaRPr sz="700" dirty="0">
              <a:solidFill>
                <a:srgbClr val="000000"/>
              </a:solidFill>
            </a:endParaRPr>
          </a:p>
        </p:txBody>
      </p:sp>
      <p:cxnSp>
        <p:nvCxnSpPr>
          <p:cNvPr id="406" name="Google Shape;406;p34"/>
          <p:cNvCxnSpPr/>
          <p:nvPr/>
        </p:nvCxnSpPr>
        <p:spPr>
          <a:xfrm>
            <a:off x="3362704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34"/>
          <p:cNvCxnSpPr/>
          <p:nvPr/>
        </p:nvCxnSpPr>
        <p:spPr>
          <a:xfrm>
            <a:off x="6273187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34"/>
          <p:cNvCxnSpPr/>
          <p:nvPr/>
        </p:nvCxnSpPr>
        <p:spPr>
          <a:xfrm>
            <a:off x="8860901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34"/>
          <p:cNvCxnSpPr/>
          <p:nvPr/>
        </p:nvCxnSpPr>
        <p:spPr>
          <a:xfrm>
            <a:off x="599140" y="5433525"/>
            <a:ext cx="0" cy="93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0" name="Google Shape;410;p34"/>
          <p:cNvSpPr/>
          <p:nvPr/>
        </p:nvSpPr>
        <p:spPr>
          <a:xfrm>
            <a:off x="1875925" y="5077500"/>
            <a:ext cx="210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cxnSp>
        <p:nvCxnSpPr>
          <p:cNvPr id="411" name="Google Shape;411;p34"/>
          <p:cNvCxnSpPr/>
          <p:nvPr/>
        </p:nvCxnSpPr>
        <p:spPr>
          <a:xfrm>
            <a:off x="1980925" y="5524500"/>
            <a:ext cx="0" cy="7494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34"/>
          <p:cNvSpPr txBox="1"/>
          <p:nvPr/>
        </p:nvSpPr>
        <p:spPr>
          <a:xfrm>
            <a:off x="6572250" y="1103631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유사상품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413" name="Google Shape;413;p34"/>
          <p:cNvSpPr txBox="1"/>
          <p:nvPr/>
        </p:nvSpPr>
        <p:spPr>
          <a:xfrm>
            <a:off x="7098000" y="1094300"/>
            <a:ext cx="468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강아지간식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7639850" y="1094300"/>
            <a:ext cx="54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강아지장난감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8186824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연관상품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pic>
        <p:nvPicPr>
          <p:cNvPr id="416" name="Google Shape;41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8175" y="1922825"/>
            <a:ext cx="211250" cy="2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7213" y="1924475"/>
            <a:ext cx="211250" cy="2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4"/>
          <p:cNvSpPr/>
          <p:nvPr/>
        </p:nvSpPr>
        <p:spPr>
          <a:xfrm>
            <a:off x="5728850" y="2114775"/>
            <a:ext cx="799800" cy="2718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장난감쿠션</a:t>
            </a:r>
            <a:endParaRPr sz="800" b="1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인식하여 추천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2866575" y="3055425"/>
            <a:ext cx="799800" cy="2718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“장난감쿠션”</a:t>
            </a:r>
            <a:endParaRPr sz="800" b="1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키워드상품</a:t>
            </a:r>
            <a:endParaRPr sz="800" b="1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1033175" y="5103075"/>
            <a:ext cx="799800" cy="2718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“장난감쿠션”</a:t>
            </a:r>
            <a:endParaRPr sz="800" b="1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구간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6639700" y="1285175"/>
            <a:ext cx="2058300" cy="219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6618438" y="2200475"/>
            <a:ext cx="10380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[애구애구 </a:t>
            </a:r>
            <a:r>
              <a:rPr lang="ko" sz="50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 당근밭</a:t>
            </a:r>
            <a:r>
              <a:rPr lang="en-US" altLang="ko" sz="50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..</a:t>
            </a:r>
            <a:r>
              <a:rPr lang="ko" sz="50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]</a:t>
            </a:r>
            <a:r>
              <a:rPr lang="en-US" altLang="ko" sz="50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</a:t>
            </a:r>
            <a:r>
              <a:rPr lang="ko" sz="500">
                <a:solidFill>
                  <a:srgbClr val="040C2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₩</a:t>
            </a:r>
            <a:r>
              <a:rPr lang="ko" sz="5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19,010</a:t>
            </a:r>
            <a:endParaRPr sz="500" dirty="0">
              <a:solidFill>
                <a:schemeClr val="dk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7656438" y="2200475"/>
            <a:ext cx="1038000" cy="7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[반려동물 러블리펫 당근</a:t>
            </a:r>
            <a:r>
              <a:rPr lang="en-US" altLang="ko" sz="5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..</a:t>
            </a:r>
            <a:r>
              <a:rPr lang="ko" sz="50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] </a:t>
            </a:r>
            <a:r>
              <a:rPr lang="ko" sz="500" dirty="0">
                <a:solidFill>
                  <a:srgbClr val="040C2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₩</a:t>
            </a:r>
            <a:r>
              <a:rPr lang="ko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19,700</a:t>
            </a:r>
            <a:endParaRPr sz="500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7656438" y="3328025"/>
            <a:ext cx="1038000" cy="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[빠른직구 강아지 당근밭…] </a:t>
            </a:r>
            <a:r>
              <a:rPr lang="ko" sz="500" dirty="0">
                <a:solidFill>
                  <a:srgbClr val="040C2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₩</a:t>
            </a:r>
            <a:r>
              <a:rPr lang="ko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12,100</a:t>
            </a:r>
            <a:endParaRPr sz="500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6613438" y="3328025"/>
            <a:ext cx="1038000" cy="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[반달리 강아지 당근밭 …] </a:t>
            </a:r>
            <a:r>
              <a:rPr lang="ko" sz="500" dirty="0">
                <a:solidFill>
                  <a:srgbClr val="040C2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₩</a:t>
            </a:r>
            <a:r>
              <a:rPr lang="ko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22,700</a:t>
            </a:r>
            <a:endParaRPr sz="500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426" name="Google Shape;426;p34"/>
          <p:cNvPicPr preferRelativeResize="0"/>
          <p:nvPr/>
        </p:nvPicPr>
        <p:blipFill rotWithShape="1">
          <a:blip r:embed="rId9">
            <a:alphaModFix/>
          </a:blip>
          <a:srcRect b="14515"/>
          <a:stretch/>
        </p:blipFill>
        <p:spPr>
          <a:xfrm>
            <a:off x="6636275" y="1330175"/>
            <a:ext cx="992350" cy="8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8762" y="1307126"/>
            <a:ext cx="862700" cy="85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7050" y="1924475"/>
            <a:ext cx="211250" cy="2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70400" y="2438000"/>
            <a:ext cx="99360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5675" y="3084050"/>
            <a:ext cx="214563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56539" y="2480938"/>
            <a:ext cx="907125" cy="7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5388" y="3084050"/>
            <a:ext cx="214563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7225" y="1924475"/>
            <a:ext cx="211250" cy="2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4"/>
          <p:cNvSpPr txBox="1"/>
          <p:nvPr/>
        </p:nvSpPr>
        <p:spPr>
          <a:xfrm>
            <a:off x="222825" y="4965188"/>
            <a:ext cx="767400" cy="46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Frequency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</a:t>
            </a: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window 내의</a:t>
            </a:r>
            <a:endParaRPr sz="600" b="1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등장 횟수</a:t>
            </a: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8193002" y="6095617"/>
            <a:ext cx="665400" cy="36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Frame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(분할 이미지)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C554375D-8046-01E2-D1C3-AB9B7A2E87BB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개요 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및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UI</a:t>
            </a:r>
            <a:endParaRPr lang="ko-KR" altLang="en-US" b="1" dirty="0">
              <a:solidFill>
                <a:srgbClr val="4084F4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3F01D8-4B85-5A98-E689-46323552F6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7286" y="3648663"/>
            <a:ext cx="540000" cy="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5"/>
          <p:cNvPicPr preferRelativeResize="0"/>
          <p:nvPr/>
        </p:nvPicPr>
        <p:blipFill rotWithShape="1">
          <a:blip r:embed="rId3">
            <a:alphaModFix/>
          </a:blip>
          <a:srcRect b="13770"/>
          <a:stretch/>
        </p:blipFill>
        <p:spPr>
          <a:xfrm>
            <a:off x="215575" y="681200"/>
            <a:ext cx="8705750" cy="36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625" y="1015200"/>
            <a:ext cx="2337275" cy="331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6778" y="3903200"/>
            <a:ext cx="398300" cy="39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5"/>
          <p:cNvGrpSpPr/>
          <p:nvPr/>
        </p:nvGrpSpPr>
        <p:grpSpPr>
          <a:xfrm>
            <a:off x="6613438" y="1285175"/>
            <a:ext cx="2094463" cy="2196900"/>
            <a:chOff x="6613438" y="1285175"/>
            <a:chExt cx="2094463" cy="2196900"/>
          </a:xfrm>
        </p:grpSpPr>
        <p:grpSp>
          <p:nvGrpSpPr>
            <p:cNvPr id="445" name="Google Shape;445;p35"/>
            <p:cNvGrpSpPr/>
            <p:nvPr/>
          </p:nvGrpSpPr>
          <p:grpSpPr>
            <a:xfrm>
              <a:off x="6613438" y="1285175"/>
              <a:ext cx="2094463" cy="2196900"/>
              <a:chOff x="9103463" y="1285175"/>
              <a:chExt cx="2094463" cy="2196900"/>
            </a:xfrm>
          </p:grpSpPr>
          <p:sp>
            <p:nvSpPr>
              <p:cNvPr id="446" name="Google Shape;446;p35"/>
              <p:cNvSpPr/>
              <p:nvPr/>
            </p:nvSpPr>
            <p:spPr>
              <a:xfrm>
                <a:off x="9129725" y="1285175"/>
                <a:ext cx="2058300" cy="2196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endParaRPr>
              </a:p>
            </p:txBody>
          </p:sp>
          <p:pic>
            <p:nvPicPr>
              <p:cNvPr id="447" name="Google Shape;447;p35"/>
              <p:cNvPicPr preferRelativeResize="0"/>
              <p:nvPr/>
            </p:nvPicPr>
            <p:blipFill rotWithShape="1">
              <a:blip r:embed="rId6">
                <a:alphaModFix/>
              </a:blip>
              <a:srcRect t="3043" b="7173"/>
              <a:stretch/>
            </p:blipFill>
            <p:spPr>
              <a:xfrm>
                <a:off x="10182213" y="2392625"/>
                <a:ext cx="1015700" cy="935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8" name="Google Shape;448;p35"/>
              <p:cNvSpPr txBox="1"/>
              <p:nvPr/>
            </p:nvSpPr>
            <p:spPr>
              <a:xfrm>
                <a:off x="9108463" y="2200475"/>
                <a:ext cx="1038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[강아지 놀이 간식 더블 츄 …]</a:t>
                </a:r>
                <a:r>
                  <a:rPr lang="ko" sz="500" dirty="0">
                    <a:solidFill>
                      <a:srgbClr val="040C28"/>
                    </a:solidFill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₩</a:t>
                </a: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13,000</a:t>
                </a:r>
                <a:endParaRPr sz="500" dirty="0">
                  <a:solidFill>
                    <a:srgbClr val="00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449" name="Google Shape;449;p35"/>
              <p:cNvSpPr txBox="1"/>
              <p:nvPr/>
            </p:nvSpPr>
            <p:spPr>
              <a:xfrm>
                <a:off x="10146463" y="2200475"/>
                <a:ext cx="1038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[져키 소고기 반려동물 …] </a:t>
                </a:r>
                <a:r>
                  <a:rPr lang="ko" sz="500" dirty="0">
                    <a:solidFill>
                      <a:srgbClr val="040C28"/>
                    </a:solidFill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₩</a:t>
                </a: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38,000</a:t>
                </a:r>
                <a:endParaRPr sz="500" dirty="0">
                  <a:solidFill>
                    <a:srgbClr val="00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450" name="Google Shape;450;p35"/>
              <p:cNvSpPr txBox="1"/>
              <p:nvPr/>
            </p:nvSpPr>
            <p:spPr>
              <a:xfrm>
                <a:off x="10146463" y="3328025"/>
                <a:ext cx="1038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[강아지 간식 락토 후코이…] </a:t>
                </a:r>
                <a:r>
                  <a:rPr lang="ko" sz="500" dirty="0">
                    <a:solidFill>
                      <a:srgbClr val="040C28"/>
                    </a:solidFill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₩</a:t>
                </a: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12,100</a:t>
                </a:r>
                <a:endParaRPr sz="500" dirty="0">
                  <a:solidFill>
                    <a:srgbClr val="00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sp>
            <p:nvSpPr>
              <p:cNvPr id="451" name="Google Shape;451;p35"/>
              <p:cNvSpPr txBox="1"/>
              <p:nvPr/>
            </p:nvSpPr>
            <p:spPr>
              <a:xfrm>
                <a:off x="9103463" y="3328025"/>
                <a:ext cx="1038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[자연을 담은 유기농 육포 …] </a:t>
                </a:r>
                <a:r>
                  <a:rPr lang="ko" sz="500" dirty="0">
                    <a:solidFill>
                      <a:srgbClr val="040C28"/>
                    </a:solidFill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₩</a:t>
                </a: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22,700</a:t>
                </a:r>
                <a:endParaRPr sz="500" dirty="0">
                  <a:solidFill>
                    <a:srgbClr val="000000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endParaRPr>
              </a:p>
            </p:txBody>
          </p:sp>
          <p:pic>
            <p:nvPicPr>
              <p:cNvPr id="452" name="Google Shape;452;p35"/>
              <p:cNvPicPr preferRelativeResize="0"/>
              <p:nvPr/>
            </p:nvPicPr>
            <p:blipFill rotWithShape="1">
              <a:blip r:embed="rId7">
                <a:alphaModFix/>
              </a:blip>
              <a:srcRect t="5284" b="5293"/>
              <a:stretch/>
            </p:blipFill>
            <p:spPr>
              <a:xfrm>
                <a:off x="9118325" y="2377575"/>
                <a:ext cx="1016200" cy="940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35"/>
              <p:cNvPicPr preferRelativeResize="0"/>
              <p:nvPr/>
            </p:nvPicPr>
            <p:blipFill rotWithShape="1">
              <a:blip r:embed="rId8">
                <a:alphaModFix/>
              </a:blip>
              <a:srcRect t="3428" b="3418"/>
              <a:stretch/>
            </p:blipFill>
            <p:spPr>
              <a:xfrm>
                <a:off x="9118325" y="1286375"/>
                <a:ext cx="1016200" cy="89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3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0252490" y="1286375"/>
                <a:ext cx="895157" cy="89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35"/>
              <p:cNvPicPr preferRelativeResize="0"/>
              <p:nvPr/>
            </p:nvPicPr>
            <p:blipFill rotWithShape="1">
              <a:blip r:embed="rId10">
                <a:alphaModFix/>
              </a:blip>
              <a:srcRect b="5811"/>
              <a:stretch/>
            </p:blipFill>
            <p:spPr>
              <a:xfrm>
                <a:off x="10197025" y="2377575"/>
                <a:ext cx="1000901" cy="940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6" name="Google Shape;456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418175" y="1922825"/>
              <a:ext cx="211250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45675" y="19228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45675" y="30554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418425" y="30554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p35"/>
          <p:cNvSpPr/>
          <p:nvPr/>
        </p:nvSpPr>
        <p:spPr>
          <a:xfrm>
            <a:off x="590501" y="5472500"/>
            <a:ext cx="8253115" cy="656849"/>
          </a:xfrm>
          <a:custGeom>
            <a:avLst/>
            <a:gdLst/>
            <a:ahLst/>
            <a:cxnLst/>
            <a:rect l="l" t="t" r="r" b="b"/>
            <a:pathLst>
              <a:path w="289990" h="69416" extrusionOk="0">
                <a:moveTo>
                  <a:pt x="0" y="69416"/>
                </a:moveTo>
                <a:cubicBezTo>
                  <a:pt x="4426" y="69162"/>
                  <a:pt x="16331" y="68704"/>
                  <a:pt x="26557" y="67890"/>
                </a:cubicBezTo>
                <a:cubicBezTo>
                  <a:pt x="36783" y="67076"/>
                  <a:pt x="49807" y="66974"/>
                  <a:pt x="61356" y="64532"/>
                </a:cubicBezTo>
                <a:cubicBezTo>
                  <a:pt x="72905" y="62090"/>
                  <a:pt x="88269" y="61734"/>
                  <a:pt x="95849" y="53238"/>
                </a:cubicBezTo>
                <a:cubicBezTo>
                  <a:pt x="103429" y="44742"/>
                  <a:pt x="102717" y="22102"/>
                  <a:pt x="106838" y="13555"/>
                </a:cubicBezTo>
                <a:cubicBezTo>
                  <a:pt x="110959" y="5008"/>
                  <a:pt x="111723" y="3837"/>
                  <a:pt x="120575" y="1955"/>
                </a:cubicBezTo>
                <a:cubicBezTo>
                  <a:pt x="129427" y="73"/>
                  <a:pt x="149930" y="-1300"/>
                  <a:pt x="159952" y="2261"/>
                </a:cubicBezTo>
                <a:cubicBezTo>
                  <a:pt x="169974" y="5822"/>
                  <a:pt x="175062" y="14776"/>
                  <a:pt x="180709" y="23323"/>
                </a:cubicBezTo>
                <a:cubicBezTo>
                  <a:pt x="186356" y="31870"/>
                  <a:pt x="190070" y="47031"/>
                  <a:pt x="193835" y="53543"/>
                </a:cubicBezTo>
                <a:cubicBezTo>
                  <a:pt x="197600" y="60055"/>
                  <a:pt x="196175" y="60614"/>
                  <a:pt x="203298" y="62395"/>
                </a:cubicBezTo>
                <a:cubicBezTo>
                  <a:pt x="210421" y="64176"/>
                  <a:pt x="228940" y="65804"/>
                  <a:pt x="236571" y="64227"/>
                </a:cubicBezTo>
                <a:cubicBezTo>
                  <a:pt x="244202" y="62650"/>
                  <a:pt x="243744" y="53442"/>
                  <a:pt x="249086" y="52933"/>
                </a:cubicBezTo>
                <a:cubicBezTo>
                  <a:pt x="254428" y="52424"/>
                  <a:pt x="261805" y="59597"/>
                  <a:pt x="268622" y="61174"/>
                </a:cubicBezTo>
                <a:cubicBezTo>
                  <a:pt x="275439" y="62751"/>
                  <a:pt x="286429" y="62192"/>
                  <a:pt x="289990" y="62395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4" name="Google Shape;464;p35"/>
          <p:cNvSpPr/>
          <p:nvPr/>
        </p:nvSpPr>
        <p:spPr>
          <a:xfrm>
            <a:off x="599140" y="5567813"/>
            <a:ext cx="8252975" cy="519501"/>
          </a:xfrm>
          <a:custGeom>
            <a:avLst/>
            <a:gdLst/>
            <a:ahLst/>
            <a:cxnLst/>
            <a:rect l="l" t="t" r="r" b="b"/>
            <a:pathLst>
              <a:path w="290905" h="54901" extrusionOk="0">
                <a:moveTo>
                  <a:pt x="0" y="127"/>
                </a:moveTo>
                <a:cubicBezTo>
                  <a:pt x="6359" y="432"/>
                  <a:pt x="27421" y="-992"/>
                  <a:pt x="38156" y="1959"/>
                </a:cubicBezTo>
                <a:cubicBezTo>
                  <a:pt x="48891" y="4910"/>
                  <a:pt x="57438" y="13762"/>
                  <a:pt x="64408" y="17832"/>
                </a:cubicBezTo>
                <a:cubicBezTo>
                  <a:pt x="71378" y="21902"/>
                  <a:pt x="72040" y="20376"/>
                  <a:pt x="79976" y="26379"/>
                </a:cubicBezTo>
                <a:cubicBezTo>
                  <a:pt x="87913" y="32382"/>
                  <a:pt x="103277" y="50952"/>
                  <a:pt x="112027" y="53852"/>
                </a:cubicBezTo>
                <a:cubicBezTo>
                  <a:pt x="120778" y="56752"/>
                  <a:pt x="124085" y="43829"/>
                  <a:pt x="132479" y="43778"/>
                </a:cubicBezTo>
                <a:cubicBezTo>
                  <a:pt x="140874" y="43727"/>
                  <a:pt x="151405" y="51918"/>
                  <a:pt x="162394" y="53546"/>
                </a:cubicBezTo>
                <a:cubicBezTo>
                  <a:pt x="173383" y="55174"/>
                  <a:pt x="190120" y="55479"/>
                  <a:pt x="198413" y="53546"/>
                </a:cubicBezTo>
                <a:cubicBezTo>
                  <a:pt x="206706" y="51613"/>
                  <a:pt x="205536" y="44542"/>
                  <a:pt x="212150" y="41947"/>
                </a:cubicBezTo>
                <a:cubicBezTo>
                  <a:pt x="218764" y="39353"/>
                  <a:pt x="226853" y="39607"/>
                  <a:pt x="238096" y="37979"/>
                </a:cubicBezTo>
                <a:cubicBezTo>
                  <a:pt x="249340" y="36351"/>
                  <a:pt x="270810" y="32790"/>
                  <a:pt x="279611" y="32179"/>
                </a:cubicBezTo>
                <a:cubicBezTo>
                  <a:pt x="288413" y="31569"/>
                  <a:pt x="289023" y="33960"/>
                  <a:pt x="290905" y="34316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5" name="Google Shape;465;p35"/>
          <p:cNvSpPr/>
          <p:nvPr/>
        </p:nvSpPr>
        <p:spPr>
          <a:xfrm>
            <a:off x="607806" y="5519250"/>
            <a:ext cx="8252792" cy="597027"/>
          </a:xfrm>
          <a:custGeom>
            <a:avLst/>
            <a:gdLst/>
            <a:ahLst/>
            <a:cxnLst/>
            <a:rect l="l" t="t" r="r" b="b"/>
            <a:pathLst>
              <a:path w="284800" h="63094" extrusionOk="0">
                <a:moveTo>
                  <a:pt x="0" y="60815"/>
                </a:moveTo>
                <a:cubicBezTo>
                  <a:pt x="5138" y="57610"/>
                  <a:pt x="14346" y="41737"/>
                  <a:pt x="30830" y="41584"/>
                </a:cubicBezTo>
                <a:cubicBezTo>
                  <a:pt x="47314" y="41431"/>
                  <a:pt x="81452" y="60306"/>
                  <a:pt x="98902" y="59899"/>
                </a:cubicBezTo>
                <a:cubicBezTo>
                  <a:pt x="116352" y="59492"/>
                  <a:pt x="120422" y="38684"/>
                  <a:pt x="135532" y="39142"/>
                </a:cubicBezTo>
                <a:cubicBezTo>
                  <a:pt x="150642" y="39600"/>
                  <a:pt x="177148" y="66768"/>
                  <a:pt x="189561" y="62647"/>
                </a:cubicBezTo>
                <a:cubicBezTo>
                  <a:pt x="201975" y="58526"/>
                  <a:pt x="200703" y="20827"/>
                  <a:pt x="210013" y="14417"/>
                </a:cubicBezTo>
                <a:cubicBezTo>
                  <a:pt x="219323" y="8007"/>
                  <a:pt x="235655" y="26220"/>
                  <a:pt x="245423" y="24185"/>
                </a:cubicBezTo>
                <a:cubicBezTo>
                  <a:pt x="255191" y="22150"/>
                  <a:pt x="262059" y="6124"/>
                  <a:pt x="268622" y="2207"/>
                </a:cubicBezTo>
                <a:cubicBezTo>
                  <a:pt x="275185" y="-1710"/>
                  <a:pt x="282104" y="935"/>
                  <a:pt x="284800" y="681"/>
                </a:cubicBezTo>
              </a:path>
            </a:pathLst>
          </a:custGeom>
          <a:noFill/>
          <a:ln w="19050" cap="flat" cmpd="sng">
            <a:solidFill>
              <a:srgbClr val="289B6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466" name="Google Shape;466;p35"/>
          <p:cNvCxnSpPr/>
          <p:nvPr/>
        </p:nvCxnSpPr>
        <p:spPr>
          <a:xfrm>
            <a:off x="535252" y="6280275"/>
            <a:ext cx="7715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35"/>
          <p:cNvSpPr txBox="1"/>
          <p:nvPr/>
        </p:nvSpPr>
        <p:spPr>
          <a:xfrm>
            <a:off x="377345" y="5488975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377345" y="6060377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72683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0" name="Google Shape;470;p35"/>
          <p:cNvSpPr txBox="1"/>
          <p:nvPr/>
        </p:nvSpPr>
        <p:spPr>
          <a:xfrm>
            <a:off x="124811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1" name="Google Shape;471;p35"/>
          <p:cNvSpPr txBox="1"/>
          <p:nvPr/>
        </p:nvSpPr>
        <p:spPr>
          <a:xfrm>
            <a:off x="176940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229068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3" name="Google Shape;473;p35"/>
          <p:cNvSpPr txBox="1"/>
          <p:nvPr/>
        </p:nvSpPr>
        <p:spPr>
          <a:xfrm>
            <a:off x="281197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333325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385454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6" name="Google Shape;476;p35"/>
          <p:cNvSpPr txBox="1"/>
          <p:nvPr/>
        </p:nvSpPr>
        <p:spPr>
          <a:xfrm>
            <a:off x="437582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7" name="Google Shape;477;p35"/>
          <p:cNvSpPr txBox="1"/>
          <p:nvPr/>
        </p:nvSpPr>
        <p:spPr>
          <a:xfrm>
            <a:off x="489711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540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541839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593967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646096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81" name="Google Shape;481;p35"/>
          <p:cNvSpPr txBox="1"/>
          <p:nvPr/>
        </p:nvSpPr>
        <p:spPr>
          <a:xfrm>
            <a:off x="698224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482" name="Google Shape;482;p35"/>
          <p:cNvSpPr txBox="1"/>
          <p:nvPr/>
        </p:nvSpPr>
        <p:spPr>
          <a:xfrm>
            <a:off x="750353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840</a:t>
            </a:r>
            <a:endParaRPr sz="700" dirty="0">
              <a:solidFill>
                <a:srgbClr val="000000"/>
              </a:solidFill>
            </a:endParaRPr>
          </a:p>
        </p:txBody>
      </p:sp>
      <p:cxnSp>
        <p:nvCxnSpPr>
          <p:cNvPr id="483" name="Google Shape;483;p35"/>
          <p:cNvCxnSpPr/>
          <p:nvPr/>
        </p:nvCxnSpPr>
        <p:spPr>
          <a:xfrm>
            <a:off x="3362704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35"/>
          <p:cNvCxnSpPr/>
          <p:nvPr/>
        </p:nvCxnSpPr>
        <p:spPr>
          <a:xfrm>
            <a:off x="6273187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35"/>
          <p:cNvCxnSpPr/>
          <p:nvPr/>
        </p:nvCxnSpPr>
        <p:spPr>
          <a:xfrm>
            <a:off x="8860901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35"/>
          <p:cNvCxnSpPr/>
          <p:nvPr/>
        </p:nvCxnSpPr>
        <p:spPr>
          <a:xfrm>
            <a:off x="599140" y="5433525"/>
            <a:ext cx="0" cy="93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87" name="Google Shape;487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6500" y="1037200"/>
            <a:ext cx="5861000" cy="329710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5"/>
          <p:cNvSpPr/>
          <p:nvPr/>
        </p:nvSpPr>
        <p:spPr>
          <a:xfrm>
            <a:off x="2546175" y="5077500"/>
            <a:ext cx="210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cxnSp>
        <p:nvCxnSpPr>
          <p:cNvPr id="489" name="Google Shape;489;p35"/>
          <p:cNvCxnSpPr/>
          <p:nvPr/>
        </p:nvCxnSpPr>
        <p:spPr>
          <a:xfrm>
            <a:off x="2651175" y="5524500"/>
            <a:ext cx="0" cy="7494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5"/>
          <p:cNvSpPr/>
          <p:nvPr/>
        </p:nvSpPr>
        <p:spPr>
          <a:xfrm>
            <a:off x="5728850" y="2114775"/>
            <a:ext cx="799800" cy="2718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장난감쿠션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관련용품</a:t>
            </a: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추천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502" name="Google Shape;502;p35"/>
          <p:cNvSpPr/>
          <p:nvPr/>
        </p:nvSpPr>
        <p:spPr>
          <a:xfrm>
            <a:off x="1769400" y="5103075"/>
            <a:ext cx="799800" cy="2718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“장난감쿠션”</a:t>
            </a:r>
            <a:endParaRPr sz="800" b="1" dirty="0">
              <a:solidFill>
                <a:schemeClr val="lt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구간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503" name="Google Shape;503;p35"/>
          <p:cNvSpPr txBox="1"/>
          <p:nvPr/>
        </p:nvSpPr>
        <p:spPr>
          <a:xfrm>
            <a:off x="215450" y="4979788"/>
            <a:ext cx="767400" cy="46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Frequency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</a:t>
            </a: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window 내의</a:t>
            </a:r>
            <a:endParaRPr sz="600" b="1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등장 횟수</a:t>
            </a: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8193002" y="6095617"/>
            <a:ext cx="665400" cy="36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Frame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(분할 이미지)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D776856-A93B-7464-8BB9-F825DA8053A0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개요 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및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UI</a:t>
            </a:r>
            <a:endParaRPr lang="ko-KR" altLang="en-US" b="1" dirty="0">
              <a:solidFill>
                <a:srgbClr val="4084F4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87DB85-7206-2F42-D521-DFE58D1FF0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7286" y="3648663"/>
            <a:ext cx="540000" cy="540000"/>
          </a:xfrm>
          <a:prstGeom prst="rect">
            <a:avLst/>
          </a:prstGeom>
        </p:spPr>
      </p:pic>
      <p:sp>
        <p:nvSpPr>
          <p:cNvPr id="2" name="Google Shape;376;p34">
            <a:extLst>
              <a:ext uri="{FF2B5EF4-FFF2-40B4-BE49-F238E27FC236}">
                <a16:creationId xmlns:a16="http://schemas.microsoft.com/office/drawing/2014/main" id="{0C6B9556-2102-FF27-A732-B0250C86BA6F}"/>
              </a:ext>
            </a:extLst>
          </p:cNvPr>
          <p:cNvSpPr/>
          <p:nvPr/>
        </p:nvSpPr>
        <p:spPr>
          <a:xfrm>
            <a:off x="7661275" y="366686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가격 낮은 상품 반영해줘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Google Shape;377;p34">
            <a:extLst>
              <a:ext uri="{FF2B5EF4-FFF2-40B4-BE49-F238E27FC236}">
                <a16:creationId xmlns:a16="http://schemas.microsoft.com/office/drawing/2014/main" id="{6AED4AB3-EC0A-95BF-5776-BD4D60E22445}"/>
              </a:ext>
            </a:extLst>
          </p:cNvPr>
          <p:cNvSpPr/>
          <p:nvPr/>
        </p:nvSpPr>
        <p:spPr>
          <a:xfrm>
            <a:off x="7661275" y="3880934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검색 순위 점수 반영해줘</a:t>
            </a: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Google Shape;378;p34">
            <a:extLst>
              <a:ext uri="{FF2B5EF4-FFF2-40B4-BE49-F238E27FC236}">
                <a16:creationId xmlns:a16="http://schemas.microsoft.com/office/drawing/2014/main" id="{D48A76C9-5CD7-2C1C-F38E-373308D3F4DD}"/>
              </a:ext>
            </a:extLst>
          </p:cNvPr>
          <p:cNvSpPr/>
          <p:nvPr/>
        </p:nvSpPr>
        <p:spPr>
          <a:xfrm>
            <a:off x="7661275" y="408375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친환경상품 위주 추천해줘</a:t>
            </a:r>
            <a:r>
              <a:rPr lang="ko-KR" altLang="en-US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7" name="Google Shape;385;p34">
            <a:extLst>
              <a:ext uri="{FF2B5EF4-FFF2-40B4-BE49-F238E27FC236}">
                <a16:creationId xmlns:a16="http://schemas.microsoft.com/office/drawing/2014/main" id="{73C96E0A-8D62-E802-C207-36B489C450B5}"/>
              </a:ext>
            </a:extLst>
          </p:cNvPr>
          <p:cNvGrpSpPr/>
          <p:nvPr/>
        </p:nvGrpSpPr>
        <p:grpSpPr>
          <a:xfrm>
            <a:off x="7196450" y="3567650"/>
            <a:ext cx="441000" cy="297558"/>
            <a:chOff x="7196450" y="3567650"/>
            <a:chExt cx="441000" cy="297558"/>
          </a:xfrm>
        </p:grpSpPr>
        <p:sp>
          <p:nvSpPr>
            <p:cNvPr id="8" name="Google Shape;386;p34">
              <a:extLst>
                <a:ext uri="{FF2B5EF4-FFF2-40B4-BE49-F238E27FC236}">
                  <a16:creationId xmlns:a16="http://schemas.microsoft.com/office/drawing/2014/main" id="{72B29C5F-E913-D04F-A348-524B0CB34839}"/>
                </a:ext>
              </a:extLst>
            </p:cNvPr>
            <p:cNvSpPr/>
            <p:nvPr/>
          </p:nvSpPr>
          <p:spPr>
            <a:xfrm>
              <a:off x="7298163" y="3597175"/>
              <a:ext cx="61800" cy="61800"/>
            </a:xfrm>
            <a:prstGeom prst="ellipse">
              <a:avLst/>
            </a:prstGeom>
            <a:solidFill>
              <a:srgbClr val="3E8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9" name="Google Shape;387;p34">
              <a:extLst>
                <a:ext uri="{FF2B5EF4-FFF2-40B4-BE49-F238E27FC236}">
                  <a16:creationId xmlns:a16="http://schemas.microsoft.com/office/drawing/2014/main" id="{09941A6C-B8FE-62C2-4064-ED0884D68D35}"/>
                </a:ext>
              </a:extLst>
            </p:cNvPr>
            <p:cNvSpPr/>
            <p:nvPr/>
          </p:nvSpPr>
          <p:spPr>
            <a:xfrm>
              <a:off x="7374125" y="3567650"/>
              <a:ext cx="61800" cy="61800"/>
            </a:xfrm>
            <a:prstGeom prst="ellipse">
              <a:avLst/>
            </a:prstGeom>
            <a:solidFill>
              <a:srgbClr val="E74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10" name="Google Shape;388;p34">
              <a:extLst>
                <a:ext uri="{FF2B5EF4-FFF2-40B4-BE49-F238E27FC236}">
                  <a16:creationId xmlns:a16="http://schemas.microsoft.com/office/drawing/2014/main" id="{EFF01454-8132-2FE3-B75D-98195261D0C0}"/>
                </a:ext>
              </a:extLst>
            </p:cNvPr>
            <p:cNvSpPr/>
            <p:nvPr/>
          </p:nvSpPr>
          <p:spPr>
            <a:xfrm>
              <a:off x="7333775" y="3670250"/>
              <a:ext cx="61800" cy="61800"/>
            </a:xfrm>
            <a:prstGeom prst="ellipse">
              <a:avLst/>
            </a:prstGeom>
            <a:solidFill>
              <a:srgbClr val="F5B8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11" name="Google Shape;389;p34">
              <a:extLst>
                <a:ext uri="{FF2B5EF4-FFF2-40B4-BE49-F238E27FC236}">
                  <a16:creationId xmlns:a16="http://schemas.microsoft.com/office/drawing/2014/main" id="{EE83A767-3627-F0DE-5230-8E4F1BA52E6E}"/>
                </a:ext>
              </a:extLst>
            </p:cNvPr>
            <p:cNvSpPr/>
            <p:nvPr/>
          </p:nvSpPr>
          <p:spPr>
            <a:xfrm>
              <a:off x="7407788" y="3644900"/>
              <a:ext cx="61800" cy="61800"/>
            </a:xfrm>
            <a:prstGeom prst="ellipse">
              <a:avLst/>
            </a:prstGeom>
            <a:solidFill>
              <a:srgbClr val="36A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12" name="Google Shape;390;p34">
              <a:extLst>
                <a:ext uri="{FF2B5EF4-FFF2-40B4-BE49-F238E27FC236}">
                  <a16:creationId xmlns:a16="http://schemas.microsoft.com/office/drawing/2014/main" id="{BC4C8EA4-744D-768B-46BC-DE6232379098}"/>
                </a:ext>
              </a:extLst>
            </p:cNvPr>
            <p:cNvSpPr txBox="1"/>
            <p:nvPr/>
          </p:nvSpPr>
          <p:spPr>
            <a:xfrm>
              <a:off x="7196450" y="3772875"/>
              <a:ext cx="44100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dirty="0">
                  <a:solidFill>
                    <a:schemeClr val="dk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영상 인식중</a:t>
              </a:r>
              <a:endParaRPr sz="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17" name="Google Shape;412;p34">
            <a:extLst>
              <a:ext uri="{FF2B5EF4-FFF2-40B4-BE49-F238E27FC236}">
                <a16:creationId xmlns:a16="http://schemas.microsoft.com/office/drawing/2014/main" id="{E36D0E94-34A7-7BB4-9087-1A4FB9B6A6E9}"/>
              </a:ext>
            </a:extLst>
          </p:cNvPr>
          <p:cNvSpPr txBox="1"/>
          <p:nvPr/>
        </p:nvSpPr>
        <p:spPr>
          <a:xfrm>
            <a:off x="6572250" y="1103631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유사상품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18" name="Google Shape;413;p34">
            <a:extLst>
              <a:ext uri="{FF2B5EF4-FFF2-40B4-BE49-F238E27FC236}">
                <a16:creationId xmlns:a16="http://schemas.microsoft.com/office/drawing/2014/main" id="{7C17193A-9ECA-03E6-C881-F8864EACA3E7}"/>
              </a:ext>
            </a:extLst>
          </p:cNvPr>
          <p:cNvSpPr txBox="1"/>
          <p:nvPr/>
        </p:nvSpPr>
        <p:spPr>
          <a:xfrm>
            <a:off x="7089436" y="1094300"/>
            <a:ext cx="468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강아지간식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19" name="Google Shape;414;p34">
            <a:extLst>
              <a:ext uri="{FF2B5EF4-FFF2-40B4-BE49-F238E27FC236}">
                <a16:creationId xmlns:a16="http://schemas.microsoft.com/office/drawing/2014/main" id="{3FF99741-8408-201D-F593-994D6DC9DD64}"/>
              </a:ext>
            </a:extLst>
          </p:cNvPr>
          <p:cNvSpPr txBox="1"/>
          <p:nvPr/>
        </p:nvSpPr>
        <p:spPr>
          <a:xfrm>
            <a:off x="7639850" y="1094300"/>
            <a:ext cx="54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강아지장난감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20" name="Google Shape;415;p34">
            <a:extLst>
              <a:ext uri="{FF2B5EF4-FFF2-40B4-BE49-F238E27FC236}">
                <a16:creationId xmlns:a16="http://schemas.microsoft.com/office/drawing/2014/main" id="{0E511B5A-4BF7-FF2A-7AF2-AB4BB882B3C8}"/>
              </a:ext>
            </a:extLst>
          </p:cNvPr>
          <p:cNvSpPr txBox="1"/>
          <p:nvPr/>
        </p:nvSpPr>
        <p:spPr>
          <a:xfrm>
            <a:off x="8186824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연관상품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6"/>
          <p:cNvPicPr preferRelativeResize="0"/>
          <p:nvPr/>
        </p:nvPicPr>
        <p:blipFill rotWithShape="1">
          <a:blip r:embed="rId3">
            <a:alphaModFix/>
          </a:blip>
          <a:srcRect b="13322"/>
          <a:stretch/>
        </p:blipFill>
        <p:spPr>
          <a:xfrm>
            <a:off x="215575" y="681200"/>
            <a:ext cx="8705750" cy="369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625" y="1015200"/>
            <a:ext cx="2337275" cy="33165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36"/>
          <p:cNvGrpSpPr/>
          <p:nvPr/>
        </p:nvGrpSpPr>
        <p:grpSpPr>
          <a:xfrm>
            <a:off x="6613438" y="1285175"/>
            <a:ext cx="2094463" cy="2196900"/>
            <a:chOff x="6613438" y="1285175"/>
            <a:chExt cx="2094463" cy="2196900"/>
          </a:xfrm>
        </p:grpSpPr>
        <p:grpSp>
          <p:nvGrpSpPr>
            <p:cNvPr id="512" name="Google Shape;512;p36"/>
            <p:cNvGrpSpPr/>
            <p:nvPr/>
          </p:nvGrpSpPr>
          <p:grpSpPr>
            <a:xfrm>
              <a:off x="6613438" y="1285175"/>
              <a:ext cx="2094463" cy="2196900"/>
              <a:chOff x="9103463" y="1285175"/>
              <a:chExt cx="2094463" cy="2196900"/>
            </a:xfrm>
          </p:grpSpPr>
          <p:sp>
            <p:nvSpPr>
              <p:cNvPr id="513" name="Google Shape;513;p36"/>
              <p:cNvSpPr/>
              <p:nvPr/>
            </p:nvSpPr>
            <p:spPr>
              <a:xfrm>
                <a:off x="9129725" y="1285175"/>
                <a:ext cx="2058300" cy="2196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endParaRPr>
              </a:p>
            </p:txBody>
          </p:sp>
          <p:pic>
            <p:nvPicPr>
              <p:cNvPr id="514" name="Google Shape;514;p36"/>
              <p:cNvPicPr preferRelativeResize="0"/>
              <p:nvPr/>
            </p:nvPicPr>
            <p:blipFill rotWithShape="1">
              <a:blip r:embed="rId5">
                <a:alphaModFix/>
              </a:blip>
              <a:srcRect t="3043" b="7173"/>
              <a:stretch/>
            </p:blipFill>
            <p:spPr>
              <a:xfrm>
                <a:off x="10182213" y="2392625"/>
                <a:ext cx="1015700" cy="935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5" name="Google Shape;515;p36"/>
              <p:cNvSpPr txBox="1"/>
              <p:nvPr/>
            </p:nvSpPr>
            <p:spPr>
              <a:xfrm>
                <a:off x="9108463" y="2200475"/>
                <a:ext cx="1038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[강아지 놀이 간식 더블 츄 …]</a:t>
                </a:r>
                <a:r>
                  <a:rPr lang="ko" sz="500" dirty="0">
                    <a:solidFill>
                      <a:srgbClr val="040C28"/>
                    </a:solidFill>
                  </a:rPr>
                  <a:t>₩</a:t>
                </a: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13,000</a:t>
                </a:r>
                <a:endParaRPr sz="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6" name="Google Shape;516;p36"/>
              <p:cNvSpPr txBox="1"/>
              <p:nvPr/>
            </p:nvSpPr>
            <p:spPr>
              <a:xfrm>
                <a:off x="10146463" y="2200475"/>
                <a:ext cx="1038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[져키 소고기 반려동물 …] </a:t>
                </a:r>
                <a:r>
                  <a:rPr lang="ko" sz="500" dirty="0">
                    <a:solidFill>
                      <a:srgbClr val="040C28"/>
                    </a:solidFill>
                  </a:rPr>
                  <a:t>₩</a:t>
                </a: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38,000</a:t>
                </a:r>
                <a:endParaRPr sz="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7" name="Google Shape;517;p36"/>
              <p:cNvSpPr txBox="1"/>
              <p:nvPr/>
            </p:nvSpPr>
            <p:spPr>
              <a:xfrm>
                <a:off x="10146463" y="3328025"/>
                <a:ext cx="1038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[강아지 간식 락토 후코이…] </a:t>
                </a:r>
                <a:r>
                  <a:rPr lang="ko" sz="500" dirty="0">
                    <a:solidFill>
                      <a:srgbClr val="040C28"/>
                    </a:solidFill>
                  </a:rPr>
                  <a:t>₩</a:t>
                </a: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12,100</a:t>
                </a:r>
                <a:endParaRPr sz="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8" name="Google Shape;518;p36"/>
              <p:cNvSpPr txBox="1"/>
              <p:nvPr/>
            </p:nvSpPr>
            <p:spPr>
              <a:xfrm>
                <a:off x="9103463" y="3328025"/>
                <a:ext cx="10380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[자연을 담은 유기농 육포 …] </a:t>
                </a:r>
                <a:r>
                  <a:rPr lang="ko" sz="500" dirty="0">
                    <a:solidFill>
                      <a:srgbClr val="040C28"/>
                    </a:solidFill>
                  </a:rPr>
                  <a:t>₩</a:t>
                </a:r>
                <a:r>
                  <a:rPr lang="ko" sz="5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  <a:cs typeface="IBM Plex Sans KR Medium"/>
                    <a:sym typeface="IBM Plex Sans KR Medium"/>
                  </a:rPr>
                  <a:t>22,700</a:t>
                </a:r>
                <a:endParaRPr sz="5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19" name="Google Shape;519;p36"/>
              <p:cNvPicPr preferRelativeResize="0"/>
              <p:nvPr/>
            </p:nvPicPr>
            <p:blipFill rotWithShape="1">
              <a:blip r:embed="rId6">
                <a:alphaModFix/>
              </a:blip>
              <a:srcRect t="5284" b="5293"/>
              <a:stretch/>
            </p:blipFill>
            <p:spPr>
              <a:xfrm>
                <a:off x="9118325" y="2377575"/>
                <a:ext cx="1016200" cy="940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0" name="Google Shape;520;p36"/>
              <p:cNvPicPr preferRelativeResize="0"/>
              <p:nvPr/>
            </p:nvPicPr>
            <p:blipFill rotWithShape="1">
              <a:blip r:embed="rId7">
                <a:alphaModFix/>
              </a:blip>
              <a:srcRect t="3428" b="3418"/>
              <a:stretch/>
            </p:blipFill>
            <p:spPr>
              <a:xfrm>
                <a:off x="9118325" y="1286375"/>
                <a:ext cx="1016200" cy="89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1" name="Google Shape;521;p3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0252490" y="1286375"/>
                <a:ext cx="895157" cy="89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2" name="Google Shape;522;p36"/>
              <p:cNvPicPr preferRelativeResize="0"/>
              <p:nvPr/>
            </p:nvPicPr>
            <p:blipFill rotWithShape="1">
              <a:blip r:embed="rId9">
                <a:alphaModFix/>
              </a:blip>
              <a:srcRect b="5811"/>
              <a:stretch/>
            </p:blipFill>
            <p:spPr>
              <a:xfrm>
                <a:off x="10197025" y="2377575"/>
                <a:ext cx="1000901" cy="940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3" name="Google Shape;523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418175" y="1922825"/>
              <a:ext cx="211250" cy="21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345675" y="19228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345675" y="30554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418425" y="3055425"/>
              <a:ext cx="214563" cy="2145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7" name="Google Shape;527;p36"/>
          <p:cNvGrpSpPr/>
          <p:nvPr/>
        </p:nvGrpSpPr>
        <p:grpSpPr>
          <a:xfrm>
            <a:off x="6523625" y="1015200"/>
            <a:ext cx="2337263" cy="3316499"/>
            <a:chOff x="6523625" y="1015200"/>
            <a:chExt cx="2337263" cy="3316499"/>
          </a:xfrm>
        </p:grpSpPr>
        <p:pic>
          <p:nvPicPr>
            <p:cNvPr id="528" name="Google Shape;528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523625" y="1015200"/>
              <a:ext cx="2337263" cy="3316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9" name="Google Shape;529;p36"/>
            <p:cNvGrpSpPr/>
            <p:nvPr/>
          </p:nvGrpSpPr>
          <p:grpSpPr>
            <a:xfrm>
              <a:off x="6613438" y="1285175"/>
              <a:ext cx="2084538" cy="2119950"/>
              <a:chOff x="6613438" y="1285175"/>
              <a:chExt cx="2084538" cy="2119950"/>
            </a:xfrm>
          </p:grpSpPr>
          <p:pic>
            <p:nvPicPr>
              <p:cNvPr id="530" name="Google Shape;530;p36"/>
              <p:cNvPicPr preferRelativeResize="0"/>
              <p:nvPr/>
            </p:nvPicPr>
            <p:blipFill rotWithShape="1">
              <a:blip r:embed="rId13">
                <a:alphaModFix/>
              </a:blip>
              <a:srcRect t="2290" b="2290"/>
              <a:stretch/>
            </p:blipFill>
            <p:spPr>
              <a:xfrm>
                <a:off x="7755325" y="1285175"/>
                <a:ext cx="942650" cy="899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" name="Google Shape;531;p36"/>
              <p:cNvPicPr preferRelativeResize="0"/>
              <p:nvPr/>
            </p:nvPicPr>
            <p:blipFill rotWithShape="1">
              <a:blip r:embed="rId14">
                <a:alphaModFix/>
              </a:blip>
              <a:srcRect t="4672" b="9268"/>
              <a:stretch/>
            </p:blipFill>
            <p:spPr>
              <a:xfrm>
                <a:off x="6613450" y="1285175"/>
                <a:ext cx="1047825" cy="899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" name="Google Shape;532;p36"/>
              <p:cNvPicPr preferRelativeResize="0"/>
              <p:nvPr/>
            </p:nvPicPr>
            <p:blipFill rotWithShape="1">
              <a:blip r:embed="rId15">
                <a:alphaModFix/>
              </a:blip>
              <a:srcRect b="8867"/>
              <a:stretch/>
            </p:blipFill>
            <p:spPr>
              <a:xfrm>
                <a:off x="6613450" y="2377650"/>
                <a:ext cx="1026400" cy="935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3" name="Google Shape;533;p36"/>
              <p:cNvPicPr preferRelativeResize="0"/>
              <p:nvPr/>
            </p:nvPicPr>
            <p:blipFill rotWithShape="1">
              <a:blip r:embed="rId16">
                <a:alphaModFix/>
              </a:blip>
              <a:srcRect b="5159"/>
              <a:stretch/>
            </p:blipFill>
            <p:spPr>
              <a:xfrm>
                <a:off x="7709175" y="2377650"/>
                <a:ext cx="988800" cy="9354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34" name="Google Shape;534;p36"/>
              <p:cNvGrpSpPr/>
              <p:nvPr/>
            </p:nvGrpSpPr>
            <p:grpSpPr>
              <a:xfrm>
                <a:off x="6613438" y="2200475"/>
                <a:ext cx="2081000" cy="1204650"/>
                <a:chOff x="9103463" y="2200475"/>
                <a:chExt cx="2081000" cy="1204650"/>
              </a:xfrm>
            </p:grpSpPr>
            <p:sp>
              <p:nvSpPr>
                <p:cNvPr id="535" name="Google Shape;535;p36"/>
                <p:cNvSpPr txBox="1"/>
                <p:nvPr/>
              </p:nvSpPr>
              <p:spPr>
                <a:xfrm>
                  <a:off x="9108463" y="2200475"/>
                  <a:ext cx="1038000" cy="771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500" dirty="0"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  <a:cs typeface="IBM Plex Sans KR Medium"/>
                      <a:sym typeface="IBM Plex Sans KR Medium"/>
                    </a:rPr>
                    <a:t>[켈리 강아지 유모차 고 …]</a:t>
                  </a:r>
                  <a:r>
                    <a:rPr lang="ko" sz="500" dirty="0">
                      <a:solidFill>
                        <a:srgbClr val="040C28"/>
                      </a:solidFill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</a:rPr>
                    <a:t>₩</a:t>
                  </a:r>
                  <a:r>
                    <a:rPr lang="ko" sz="500" dirty="0"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  <a:cs typeface="IBM Plex Sans KR Medium"/>
                      <a:sym typeface="IBM Plex Sans KR Medium"/>
                    </a:rPr>
                    <a:t>223,000</a:t>
                  </a:r>
                  <a:endParaRPr sz="500" dirty="0">
                    <a:solidFill>
                      <a:srgbClr val="000000"/>
                    </a:solidFill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endParaRPr>
                </a:p>
              </p:txBody>
            </p:sp>
            <p:sp>
              <p:nvSpPr>
                <p:cNvPr id="536" name="Google Shape;536;p36"/>
                <p:cNvSpPr txBox="1"/>
                <p:nvPr/>
              </p:nvSpPr>
              <p:spPr>
                <a:xfrm>
                  <a:off x="10146463" y="2200475"/>
                  <a:ext cx="1038000" cy="771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500" dirty="0"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  <a:cs typeface="IBM Plex Sans KR Medium"/>
                      <a:sym typeface="IBM Plex Sans KR Medium"/>
                    </a:rPr>
                    <a:t>[다크그레이 강아지 유…] </a:t>
                  </a:r>
                  <a:r>
                    <a:rPr lang="ko" sz="500" dirty="0">
                      <a:solidFill>
                        <a:srgbClr val="040C28"/>
                      </a:solidFill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</a:rPr>
                    <a:t>₩</a:t>
                  </a:r>
                  <a:r>
                    <a:rPr lang="ko" sz="500" dirty="0"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  <a:cs typeface="IBM Plex Sans KR Medium"/>
                      <a:sym typeface="IBM Plex Sans KR Medium"/>
                    </a:rPr>
                    <a:t>338,000</a:t>
                  </a:r>
                  <a:endParaRPr sz="500" dirty="0">
                    <a:solidFill>
                      <a:srgbClr val="000000"/>
                    </a:solidFill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endParaRPr>
                </a:p>
              </p:txBody>
            </p:sp>
            <p:sp>
              <p:nvSpPr>
                <p:cNvPr id="537" name="Google Shape;537;p36"/>
                <p:cNvSpPr txBox="1"/>
                <p:nvPr/>
              </p:nvSpPr>
              <p:spPr>
                <a:xfrm>
                  <a:off x="10146463" y="3328025"/>
                  <a:ext cx="1038000" cy="771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500" dirty="0"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  <a:cs typeface="IBM Plex Sans KR Medium"/>
                      <a:sym typeface="IBM Plex Sans KR Medium"/>
                    </a:rPr>
                    <a:t>[락토유모차 반려용품 강…] </a:t>
                  </a:r>
                  <a:r>
                    <a:rPr lang="ko" sz="500" dirty="0">
                      <a:solidFill>
                        <a:srgbClr val="040C28"/>
                      </a:solidFill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</a:rPr>
                    <a:t>₩</a:t>
                  </a:r>
                  <a:r>
                    <a:rPr lang="ko" sz="500" dirty="0"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  <a:cs typeface="IBM Plex Sans KR Medium"/>
                      <a:sym typeface="IBM Plex Sans KR Medium"/>
                    </a:rPr>
                    <a:t>142,100</a:t>
                  </a:r>
                  <a:endParaRPr sz="500" dirty="0">
                    <a:solidFill>
                      <a:srgbClr val="000000"/>
                    </a:solidFill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endParaRPr>
                </a:p>
              </p:txBody>
            </p:sp>
            <p:sp>
              <p:nvSpPr>
                <p:cNvPr id="538" name="Google Shape;538;p36"/>
                <p:cNvSpPr txBox="1"/>
                <p:nvPr/>
              </p:nvSpPr>
              <p:spPr>
                <a:xfrm>
                  <a:off x="9103463" y="3328025"/>
                  <a:ext cx="1038000" cy="771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500" dirty="0"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  <a:cs typeface="IBM Plex Sans KR Medium"/>
                      <a:sym typeface="IBM Plex Sans KR Medium"/>
                    </a:rPr>
                    <a:t>[러블리 유모차 강아지 …] </a:t>
                  </a:r>
                  <a:r>
                    <a:rPr lang="ko" sz="500" dirty="0">
                      <a:solidFill>
                        <a:srgbClr val="040C28"/>
                      </a:solidFill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</a:rPr>
                    <a:t>₩</a:t>
                  </a:r>
                  <a:r>
                    <a:rPr lang="ko" sz="500" dirty="0">
                      <a:latin typeface="아리따-돋움4.0(OTF)-Medium" panose="02020603020101020101" pitchFamily="18" charset="-127"/>
                      <a:ea typeface="아리따-돋움4.0(OTF)-Medium" panose="02020603020101020101" pitchFamily="18" charset="-127"/>
                      <a:cs typeface="IBM Plex Sans KR Medium"/>
                      <a:sym typeface="IBM Plex Sans KR Medium"/>
                    </a:rPr>
                    <a:t>192,700</a:t>
                  </a:r>
                  <a:endParaRPr sz="500" dirty="0">
                    <a:solidFill>
                      <a:srgbClr val="000000"/>
                    </a:solidFill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539" name="Google Shape;539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14850" y="1922825"/>
            <a:ext cx="214563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26500" y="1037200"/>
            <a:ext cx="5861000" cy="32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186778" y="3903200"/>
            <a:ext cx="398300" cy="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45675" y="1922825"/>
            <a:ext cx="214563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45675" y="3055425"/>
            <a:ext cx="214563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18425" y="3055425"/>
            <a:ext cx="214563" cy="21456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6"/>
          <p:cNvSpPr txBox="1"/>
          <p:nvPr/>
        </p:nvSpPr>
        <p:spPr>
          <a:xfrm>
            <a:off x="6572250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유사상품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7098000" y="1094300"/>
            <a:ext cx="496362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 옷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551" name="Google Shape;551;p36"/>
          <p:cNvSpPr txBox="1"/>
          <p:nvPr/>
        </p:nvSpPr>
        <p:spPr>
          <a:xfrm>
            <a:off x="7639850" y="1094300"/>
            <a:ext cx="496362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이동가방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8149500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연관상품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553" name="Google Shape;553;p36"/>
          <p:cNvSpPr/>
          <p:nvPr/>
        </p:nvSpPr>
        <p:spPr>
          <a:xfrm>
            <a:off x="590501" y="5472500"/>
            <a:ext cx="8253115" cy="656849"/>
          </a:xfrm>
          <a:custGeom>
            <a:avLst/>
            <a:gdLst/>
            <a:ahLst/>
            <a:cxnLst/>
            <a:rect l="l" t="t" r="r" b="b"/>
            <a:pathLst>
              <a:path w="289990" h="69416" extrusionOk="0">
                <a:moveTo>
                  <a:pt x="0" y="69416"/>
                </a:moveTo>
                <a:cubicBezTo>
                  <a:pt x="4426" y="69162"/>
                  <a:pt x="16331" y="68704"/>
                  <a:pt x="26557" y="67890"/>
                </a:cubicBezTo>
                <a:cubicBezTo>
                  <a:pt x="36783" y="67076"/>
                  <a:pt x="49807" y="66974"/>
                  <a:pt x="61356" y="64532"/>
                </a:cubicBezTo>
                <a:cubicBezTo>
                  <a:pt x="72905" y="62090"/>
                  <a:pt x="88269" y="61734"/>
                  <a:pt x="95849" y="53238"/>
                </a:cubicBezTo>
                <a:cubicBezTo>
                  <a:pt x="103429" y="44742"/>
                  <a:pt x="102717" y="22102"/>
                  <a:pt x="106838" y="13555"/>
                </a:cubicBezTo>
                <a:cubicBezTo>
                  <a:pt x="110959" y="5008"/>
                  <a:pt x="111723" y="3837"/>
                  <a:pt x="120575" y="1955"/>
                </a:cubicBezTo>
                <a:cubicBezTo>
                  <a:pt x="129427" y="73"/>
                  <a:pt x="149930" y="-1300"/>
                  <a:pt x="159952" y="2261"/>
                </a:cubicBezTo>
                <a:cubicBezTo>
                  <a:pt x="169974" y="5822"/>
                  <a:pt x="175062" y="14776"/>
                  <a:pt x="180709" y="23323"/>
                </a:cubicBezTo>
                <a:cubicBezTo>
                  <a:pt x="186356" y="31870"/>
                  <a:pt x="190070" y="47031"/>
                  <a:pt x="193835" y="53543"/>
                </a:cubicBezTo>
                <a:cubicBezTo>
                  <a:pt x="197600" y="60055"/>
                  <a:pt x="196175" y="60614"/>
                  <a:pt x="203298" y="62395"/>
                </a:cubicBezTo>
                <a:cubicBezTo>
                  <a:pt x="210421" y="64176"/>
                  <a:pt x="228940" y="65804"/>
                  <a:pt x="236571" y="64227"/>
                </a:cubicBezTo>
                <a:cubicBezTo>
                  <a:pt x="244202" y="62650"/>
                  <a:pt x="243744" y="53442"/>
                  <a:pt x="249086" y="52933"/>
                </a:cubicBezTo>
                <a:cubicBezTo>
                  <a:pt x="254428" y="52424"/>
                  <a:pt x="261805" y="59597"/>
                  <a:pt x="268622" y="61174"/>
                </a:cubicBezTo>
                <a:cubicBezTo>
                  <a:pt x="275439" y="62751"/>
                  <a:pt x="286429" y="62192"/>
                  <a:pt x="289990" y="62395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4" name="Google Shape;554;p36"/>
          <p:cNvSpPr/>
          <p:nvPr/>
        </p:nvSpPr>
        <p:spPr>
          <a:xfrm>
            <a:off x="599140" y="5567813"/>
            <a:ext cx="8252975" cy="519501"/>
          </a:xfrm>
          <a:custGeom>
            <a:avLst/>
            <a:gdLst/>
            <a:ahLst/>
            <a:cxnLst/>
            <a:rect l="l" t="t" r="r" b="b"/>
            <a:pathLst>
              <a:path w="290905" h="54901" extrusionOk="0">
                <a:moveTo>
                  <a:pt x="0" y="127"/>
                </a:moveTo>
                <a:cubicBezTo>
                  <a:pt x="6359" y="432"/>
                  <a:pt x="27421" y="-992"/>
                  <a:pt x="38156" y="1959"/>
                </a:cubicBezTo>
                <a:cubicBezTo>
                  <a:pt x="48891" y="4910"/>
                  <a:pt x="57438" y="13762"/>
                  <a:pt x="64408" y="17832"/>
                </a:cubicBezTo>
                <a:cubicBezTo>
                  <a:pt x="71378" y="21902"/>
                  <a:pt x="72040" y="20376"/>
                  <a:pt x="79976" y="26379"/>
                </a:cubicBezTo>
                <a:cubicBezTo>
                  <a:pt x="87913" y="32382"/>
                  <a:pt x="103277" y="50952"/>
                  <a:pt x="112027" y="53852"/>
                </a:cubicBezTo>
                <a:cubicBezTo>
                  <a:pt x="120778" y="56752"/>
                  <a:pt x="124085" y="43829"/>
                  <a:pt x="132479" y="43778"/>
                </a:cubicBezTo>
                <a:cubicBezTo>
                  <a:pt x="140874" y="43727"/>
                  <a:pt x="151405" y="51918"/>
                  <a:pt x="162394" y="53546"/>
                </a:cubicBezTo>
                <a:cubicBezTo>
                  <a:pt x="173383" y="55174"/>
                  <a:pt x="190120" y="55479"/>
                  <a:pt x="198413" y="53546"/>
                </a:cubicBezTo>
                <a:cubicBezTo>
                  <a:pt x="206706" y="51613"/>
                  <a:pt x="205536" y="44542"/>
                  <a:pt x="212150" y="41947"/>
                </a:cubicBezTo>
                <a:cubicBezTo>
                  <a:pt x="218764" y="39353"/>
                  <a:pt x="226853" y="39607"/>
                  <a:pt x="238096" y="37979"/>
                </a:cubicBezTo>
                <a:cubicBezTo>
                  <a:pt x="249340" y="36351"/>
                  <a:pt x="270810" y="32790"/>
                  <a:pt x="279611" y="32179"/>
                </a:cubicBezTo>
                <a:cubicBezTo>
                  <a:pt x="288413" y="31569"/>
                  <a:pt x="289023" y="33960"/>
                  <a:pt x="290905" y="34316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5" name="Google Shape;555;p36"/>
          <p:cNvSpPr/>
          <p:nvPr/>
        </p:nvSpPr>
        <p:spPr>
          <a:xfrm>
            <a:off x="607806" y="5519250"/>
            <a:ext cx="8252792" cy="597027"/>
          </a:xfrm>
          <a:custGeom>
            <a:avLst/>
            <a:gdLst/>
            <a:ahLst/>
            <a:cxnLst/>
            <a:rect l="l" t="t" r="r" b="b"/>
            <a:pathLst>
              <a:path w="284800" h="63094" extrusionOk="0">
                <a:moveTo>
                  <a:pt x="0" y="60815"/>
                </a:moveTo>
                <a:cubicBezTo>
                  <a:pt x="5138" y="57610"/>
                  <a:pt x="14346" y="41737"/>
                  <a:pt x="30830" y="41584"/>
                </a:cubicBezTo>
                <a:cubicBezTo>
                  <a:pt x="47314" y="41431"/>
                  <a:pt x="81452" y="60306"/>
                  <a:pt x="98902" y="59899"/>
                </a:cubicBezTo>
                <a:cubicBezTo>
                  <a:pt x="116352" y="59492"/>
                  <a:pt x="120422" y="38684"/>
                  <a:pt x="135532" y="39142"/>
                </a:cubicBezTo>
                <a:cubicBezTo>
                  <a:pt x="150642" y="39600"/>
                  <a:pt x="177148" y="66768"/>
                  <a:pt x="189561" y="62647"/>
                </a:cubicBezTo>
                <a:cubicBezTo>
                  <a:pt x="201975" y="58526"/>
                  <a:pt x="200703" y="20827"/>
                  <a:pt x="210013" y="14417"/>
                </a:cubicBezTo>
                <a:cubicBezTo>
                  <a:pt x="219323" y="8007"/>
                  <a:pt x="235655" y="26220"/>
                  <a:pt x="245423" y="24185"/>
                </a:cubicBezTo>
                <a:cubicBezTo>
                  <a:pt x="255191" y="22150"/>
                  <a:pt x="262059" y="6124"/>
                  <a:pt x="268622" y="2207"/>
                </a:cubicBezTo>
                <a:cubicBezTo>
                  <a:pt x="275185" y="-1710"/>
                  <a:pt x="282104" y="935"/>
                  <a:pt x="284800" y="681"/>
                </a:cubicBezTo>
              </a:path>
            </a:pathLst>
          </a:custGeom>
          <a:noFill/>
          <a:ln w="19050" cap="flat" cmpd="sng">
            <a:solidFill>
              <a:srgbClr val="289B6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556" name="Google Shape;556;p36"/>
          <p:cNvCxnSpPr/>
          <p:nvPr/>
        </p:nvCxnSpPr>
        <p:spPr>
          <a:xfrm>
            <a:off x="535252" y="6280275"/>
            <a:ext cx="7715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36"/>
          <p:cNvSpPr txBox="1"/>
          <p:nvPr/>
        </p:nvSpPr>
        <p:spPr>
          <a:xfrm>
            <a:off x="377345" y="5488975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58" name="Google Shape;558;p36"/>
          <p:cNvSpPr txBox="1"/>
          <p:nvPr/>
        </p:nvSpPr>
        <p:spPr>
          <a:xfrm>
            <a:off x="377345" y="6060377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72683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0" name="Google Shape;560;p36"/>
          <p:cNvSpPr txBox="1"/>
          <p:nvPr/>
        </p:nvSpPr>
        <p:spPr>
          <a:xfrm>
            <a:off x="124811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1" name="Google Shape;561;p36"/>
          <p:cNvSpPr txBox="1"/>
          <p:nvPr/>
        </p:nvSpPr>
        <p:spPr>
          <a:xfrm>
            <a:off x="176940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2" name="Google Shape;562;p36"/>
          <p:cNvSpPr txBox="1"/>
          <p:nvPr/>
        </p:nvSpPr>
        <p:spPr>
          <a:xfrm>
            <a:off x="229068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3" name="Google Shape;563;p36"/>
          <p:cNvSpPr txBox="1"/>
          <p:nvPr/>
        </p:nvSpPr>
        <p:spPr>
          <a:xfrm>
            <a:off x="281197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4" name="Google Shape;564;p36"/>
          <p:cNvSpPr txBox="1"/>
          <p:nvPr/>
        </p:nvSpPr>
        <p:spPr>
          <a:xfrm>
            <a:off x="333325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5" name="Google Shape;565;p36"/>
          <p:cNvSpPr txBox="1"/>
          <p:nvPr/>
        </p:nvSpPr>
        <p:spPr>
          <a:xfrm>
            <a:off x="385454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6" name="Google Shape;566;p36"/>
          <p:cNvSpPr txBox="1"/>
          <p:nvPr/>
        </p:nvSpPr>
        <p:spPr>
          <a:xfrm>
            <a:off x="437582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7" name="Google Shape;567;p36"/>
          <p:cNvSpPr txBox="1"/>
          <p:nvPr/>
        </p:nvSpPr>
        <p:spPr>
          <a:xfrm>
            <a:off x="489711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540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8" name="Google Shape;568;p36"/>
          <p:cNvSpPr txBox="1"/>
          <p:nvPr/>
        </p:nvSpPr>
        <p:spPr>
          <a:xfrm>
            <a:off x="541839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69" name="Google Shape;569;p36"/>
          <p:cNvSpPr txBox="1"/>
          <p:nvPr/>
        </p:nvSpPr>
        <p:spPr>
          <a:xfrm>
            <a:off x="593967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70" name="Google Shape;570;p36"/>
          <p:cNvSpPr txBox="1"/>
          <p:nvPr/>
        </p:nvSpPr>
        <p:spPr>
          <a:xfrm>
            <a:off x="646096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71" name="Google Shape;571;p36"/>
          <p:cNvSpPr txBox="1"/>
          <p:nvPr/>
        </p:nvSpPr>
        <p:spPr>
          <a:xfrm>
            <a:off x="698224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572" name="Google Shape;572;p36"/>
          <p:cNvSpPr txBox="1"/>
          <p:nvPr/>
        </p:nvSpPr>
        <p:spPr>
          <a:xfrm>
            <a:off x="750353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840</a:t>
            </a:r>
            <a:endParaRPr sz="700" dirty="0">
              <a:solidFill>
                <a:srgbClr val="000000"/>
              </a:solidFill>
            </a:endParaRPr>
          </a:p>
        </p:txBody>
      </p:sp>
      <p:cxnSp>
        <p:nvCxnSpPr>
          <p:cNvPr id="573" name="Google Shape;573;p36"/>
          <p:cNvCxnSpPr/>
          <p:nvPr/>
        </p:nvCxnSpPr>
        <p:spPr>
          <a:xfrm>
            <a:off x="3362704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74" name="Google Shape;574;p36"/>
          <p:cNvCxnSpPr/>
          <p:nvPr/>
        </p:nvCxnSpPr>
        <p:spPr>
          <a:xfrm>
            <a:off x="6273187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36"/>
          <p:cNvCxnSpPr/>
          <p:nvPr/>
        </p:nvCxnSpPr>
        <p:spPr>
          <a:xfrm>
            <a:off x="8860901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36"/>
          <p:cNvCxnSpPr/>
          <p:nvPr/>
        </p:nvCxnSpPr>
        <p:spPr>
          <a:xfrm>
            <a:off x="599140" y="5433525"/>
            <a:ext cx="0" cy="93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77" name="Google Shape;577;p36"/>
          <p:cNvSpPr/>
          <p:nvPr/>
        </p:nvSpPr>
        <p:spPr>
          <a:xfrm>
            <a:off x="7174150" y="3611488"/>
            <a:ext cx="241500" cy="163500"/>
          </a:xfrm>
          <a:prstGeom prst="wedgeRoundRectCallout">
            <a:avLst>
              <a:gd name="adj1" fmla="val -31035"/>
              <a:gd name="adj2" fmla="val 79182"/>
              <a:gd name="adj3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 dirty="0">
                <a:solidFill>
                  <a:srgbClr val="FF0000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IBM Plex Sans KR"/>
                <a:sym typeface="IBM Plex Sans KR"/>
              </a:rPr>
              <a:t>!</a:t>
            </a:r>
            <a:endParaRPr sz="2200" b="1" dirty="0">
              <a:solidFill>
                <a:srgbClr val="FF0000"/>
              </a:solidFill>
              <a:latin typeface="빙그레체Ⅱ" panose="02030803000000000000" pitchFamily="18" charset="-127"/>
              <a:ea typeface="빙그레체Ⅱ" panose="02030803000000000000" pitchFamily="18" charset="-127"/>
              <a:cs typeface="IBM Plex Sans KR"/>
              <a:sym typeface="IBM Plex Sans KR"/>
            </a:endParaRPr>
          </a:p>
        </p:txBody>
      </p:sp>
      <p:sp>
        <p:nvSpPr>
          <p:cNvPr id="579" name="Google Shape;579;p36"/>
          <p:cNvSpPr/>
          <p:nvPr/>
        </p:nvSpPr>
        <p:spPr>
          <a:xfrm>
            <a:off x="3257700" y="5077500"/>
            <a:ext cx="210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cxnSp>
        <p:nvCxnSpPr>
          <p:cNvPr id="580" name="Google Shape;580;p36"/>
          <p:cNvCxnSpPr/>
          <p:nvPr/>
        </p:nvCxnSpPr>
        <p:spPr>
          <a:xfrm>
            <a:off x="3362700" y="5524500"/>
            <a:ext cx="0" cy="7494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1;p36"/>
          <p:cNvSpPr/>
          <p:nvPr/>
        </p:nvSpPr>
        <p:spPr>
          <a:xfrm>
            <a:off x="5898246" y="3829521"/>
            <a:ext cx="740400" cy="181429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새 키워드 인식</a:t>
            </a:r>
            <a:endParaRPr sz="800" b="1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582" name="Google Shape;582;p36"/>
          <p:cNvSpPr/>
          <p:nvPr/>
        </p:nvSpPr>
        <p:spPr>
          <a:xfrm>
            <a:off x="1245198" y="2034179"/>
            <a:ext cx="862552" cy="289729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영상의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키워드상품</a:t>
            </a: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변경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583" name="Google Shape;583;p36"/>
          <p:cNvSpPr/>
          <p:nvPr/>
        </p:nvSpPr>
        <p:spPr>
          <a:xfrm>
            <a:off x="2413077" y="5038627"/>
            <a:ext cx="844623" cy="316623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영상의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키워드상품</a:t>
            </a: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변경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584" name="Google Shape;584;p36"/>
          <p:cNvSpPr txBox="1"/>
          <p:nvPr/>
        </p:nvSpPr>
        <p:spPr>
          <a:xfrm>
            <a:off x="215450" y="4989450"/>
            <a:ext cx="767400" cy="46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Frequency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</a:t>
            </a: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window 내의</a:t>
            </a:r>
            <a:endParaRPr sz="600" b="1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등장 횟수</a:t>
            </a: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585" name="Google Shape;585;p36"/>
          <p:cNvSpPr txBox="1"/>
          <p:nvPr/>
        </p:nvSpPr>
        <p:spPr>
          <a:xfrm>
            <a:off x="8193002" y="6095617"/>
            <a:ext cx="665400" cy="36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Frame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(분할 이미지)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64C7962C-8DF3-31F7-25D3-5B145CC576BE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개요 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및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UI</a:t>
            </a:r>
            <a:endParaRPr lang="ko-KR" altLang="en-US" b="1" dirty="0">
              <a:solidFill>
                <a:srgbClr val="4084F4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C55D99-4C77-6F5D-37D0-AD726D2F61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7286" y="3648663"/>
            <a:ext cx="540000" cy="540000"/>
          </a:xfrm>
          <a:prstGeom prst="rect">
            <a:avLst/>
          </a:prstGeom>
        </p:spPr>
      </p:pic>
      <p:sp>
        <p:nvSpPr>
          <p:cNvPr id="13" name="Google Shape;376;p34">
            <a:extLst>
              <a:ext uri="{FF2B5EF4-FFF2-40B4-BE49-F238E27FC236}">
                <a16:creationId xmlns:a16="http://schemas.microsoft.com/office/drawing/2014/main" id="{B243D259-C4F6-7158-D9E3-6AF07A42FE75}"/>
              </a:ext>
            </a:extLst>
          </p:cNvPr>
          <p:cNvSpPr/>
          <p:nvPr/>
        </p:nvSpPr>
        <p:spPr>
          <a:xfrm>
            <a:off x="7661275" y="366686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가격 낮은 상품 반영해줘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4" name="Google Shape;377;p34">
            <a:extLst>
              <a:ext uri="{FF2B5EF4-FFF2-40B4-BE49-F238E27FC236}">
                <a16:creationId xmlns:a16="http://schemas.microsoft.com/office/drawing/2014/main" id="{47A02B3C-DFED-D437-BDCE-52442E641401}"/>
              </a:ext>
            </a:extLst>
          </p:cNvPr>
          <p:cNvSpPr/>
          <p:nvPr/>
        </p:nvSpPr>
        <p:spPr>
          <a:xfrm>
            <a:off x="7661275" y="3880934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검색 순위 점수 반영해줘</a:t>
            </a: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Google Shape;378;p34">
            <a:extLst>
              <a:ext uri="{FF2B5EF4-FFF2-40B4-BE49-F238E27FC236}">
                <a16:creationId xmlns:a16="http://schemas.microsoft.com/office/drawing/2014/main" id="{7AC7B254-2A0E-0D76-E702-6B49B9A90B12}"/>
              </a:ext>
            </a:extLst>
          </p:cNvPr>
          <p:cNvSpPr/>
          <p:nvPr/>
        </p:nvSpPr>
        <p:spPr>
          <a:xfrm>
            <a:off x="7661275" y="408375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친환경상품 위주 추천해줘</a:t>
            </a:r>
            <a:r>
              <a:rPr lang="ko-KR" altLang="en-US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1" name="Google Shape;413;p34">
            <a:extLst>
              <a:ext uri="{FF2B5EF4-FFF2-40B4-BE49-F238E27FC236}">
                <a16:creationId xmlns:a16="http://schemas.microsoft.com/office/drawing/2014/main" id="{E962184B-D462-3ECF-294D-2463EA2C2CA9}"/>
              </a:ext>
            </a:extLst>
          </p:cNvPr>
          <p:cNvSpPr txBox="1"/>
          <p:nvPr/>
        </p:nvSpPr>
        <p:spPr>
          <a:xfrm>
            <a:off x="7085570" y="1105987"/>
            <a:ext cx="496362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강아지간식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32" name="Google Shape;414;p34">
            <a:extLst>
              <a:ext uri="{FF2B5EF4-FFF2-40B4-BE49-F238E27FC236}">
                <a16:creationId xmlns:a16="http://schemas.microsoft.com/office/drawing/2014/main" id="{2F27DB59-4E96-81A3-23E8-5AAADE57DE22}"/>
              </a:ext>
            </a:extLst>
          </p:cNvPr>
          <p:cNvSpPr txBox="1"/>
          <p:nvPr/>
        </p:nvSpPr>
        <p:spPr>
          <a:xfrm>
            <a:off x="7627420" y="1105987"/>
            <a:ext cx="565582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강아지장난감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33" name="Google Shape;415;p34">
            <a:extLst>
              <a:ext uri="{FF2B5EF4-FFF2-40B4-BE49-F238E27FC236}">
                <a16:creationId xmlns:a16="http://schemas.microsoft.com/office/drawing/2014/main" id="{BFDED0FD-71A0-CEC3-F1D2-A9D62BE9743B}"/>
              </a:ext>
            </a:extLst>
          </p:cNvPr>
          <p:cNvSpPr txBox="1"/>
          <p:nvPr/>
        </p:nvSpPr>
        <p:spPr>
          <a:xfrm>
            <a:off x="8137070" y="1105987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연관상품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/>
      <p:bldP spid="551" grpId="0"/>
      <p:bldP spid="552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37"/>
          <p:cNvPicPr preferRelativeResize="0"/>
          <p:nvPr/>
        </p:nvPicPr>
        <p:blipFill rotWithShape="1">
          <a:blip r:embed="rId3">
            <a:alphaModFix/>
          </a:blip>
          <a:srcRect b="13472"/>
          <a:stretch/>
        </p:blipFill>
        <p:spPr>
          <a:xfrm>
            <a:off x="215575" y="681200"/>
            <a:ext cx="8705750" cy="36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625" y="1015200"/>
            <a:ext cx="2337275" cy="331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7"/>
          <p:cNvPicPr preferRelativeResize="0"/>
          <p:nvPr/>
        </p:nvPicPr>
        <p:blipFill rotWithShape="1">
          <a:blip r:embed="rId5">
            <a:alphaModFix/>
          </a:blip>
          <a:srcRect t="5799" b="7904"/>
          <a:stretch/>
        </p:blipFill>
        <p:spPr>
          <a:xfrm>
            <a:off x="6617225" y="1284050"/>
            <a:ext cx="1044050" cy="89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7"/>
          <p:cNvPicPr preferRelativeResize="0"/>
          <p:nvPr/>
        </p:nvPicPr>
        <p:blipFill rotWithShape="1">
          <a:blip r:embed="rId6">
            <a:alphaModFix/>
          </a:blip>
          <a:srcRect r="1545"/>
          <a:stretch/>
        </p:blipFill>
        <p:spPr>
          <a:xfrm>
            <a:off x="7755325" y="1285175"/>
            <a:ext cx="942650" cy="8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7"/>
          <p:cNvPicPr preferRelativeResize="0"/>
          <p:nvPr/>
        </p:nvPicPr>
        <p:blipFill rotWithShape="1">
          <a:blip r:embed="rId7">
            <a:alphaModFix/>
          </a:blip>
          <a:srcRect b="8717"/>
          <a:stretch/>
        </p:blipFill>
        <p:spPr>
          <a:xfrm>
            <a:off x="6617225" y="2377650"/>
            <a:ext cx="1026401" cy="9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7"/>
          <p:cNvPicPr preferRelativeResize="0"/>
          <p:nvPr/>
        </p:nvPicPr>
        <p:blipFill rotWithShape="1">
          <a:blip r:embed="rId8">
            <a:alphaModFix/>
          </a:blip>
          <a:srcRect b="5580"/>
          <a:stretch/>
        </p:blipFill>
        <p:spPr>
          <a:xfrm>
            <a:off x="7709175" y="2377650"/>
            <a:ext cx="988800" cy="9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6778" y="3903200"/>
            <a:ext cx="398300" cy="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8175" y="1922825"/>
            <a:ext cx="211250" cy="2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45675" y="1922825"/>
            <a:ext cx="214563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45675" y="3055425"/>
            <a:ext cx="214563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18425" y="3055425"/>
            <a:ext cx="214563" cy="21456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/>
          <p:nvPr/>
        </p:nvSpPr>
        <p:spPr>
          <a:xfrm>
            <a:off x="590501" y="5472500"/>
            <a:ext cx="8253115" cy="656849"/>
          </a:xfrm>
          <a:custGeom>
            <a:avLst/>
            <a:gdLst/>
            <a:ahLst/>
            <a:cxnLst/>
            <a:rect l="l" t="t" r="r" b="b"/>
            <a:pathLst>
              <a:path w="289990" h="69416" extrusionOk="0">
                <a:moveTo>
                  <a:pt x="0" y="69416"/>
                </a:moveTo>
                <a:cubicBezTo>
                  <a:pt x="4426" y="69162"/>
                  <a:pt x="16331" y="68704"/>
                  <a:pt x="26557" y="67890"/>
                </a:cubicBezTo>
                <a:cubicBezTo>
                  <a:pt x="36783" y="67076"/>
                  <a:pt x="49807" y="66974"/>
                  <a:pt x="61356" y="64532"/>
                </a:cubicBezTo>
                <a:cubicBezTo>
                  <a:pt x="72905" y="62090"/>
                  <a:pt x="88269" y="61734"/>
                  <a:pt x="95849" y="53238"/>
                </a:cubicBezTo>
                <a:cubicBezTo>
                  <a:pt x="103429" y="44742"/>
                  <a:pt x="102717" y="22102"/>
                  <a:pt x="106838" y="13555"/>
                </a:cubicBezTo>
                <a:cubicBezTo>
                  <a:pt x="110959" y="5008"/>
                  <a:pt x="111723" y="3837"/>
                  <a:pt x="120575" y="1955"/>
                </a:cubicBezTo>
                <a:cubicBezTo>
                  <a:pt x="129427" y="73"/>
                  <a:pt x="149930" y="-1300"/>
                  <a:pt x="159952" y="2261"/>
                </a:cubicBezTo>
                <a:cubicBezTo>
                  <a:pt x="169974" y="5822"/>
                  <a:pt x="175062" y="14776"/>
                  <a:pt x="180709" y="23323"/>
                </a:cubicBezTo>
                <a:cubicBezTo>
                  <a:pt x="186356" y="31870"/>
                  <a:pt x="190070" y="47031"/>
                  <a:pt x="193835" y="53543"/>
                </a:cubicBezTo>
                <a:cubicBezTo>
                  <a:pt x="197600" y="60055"/>
                  <a:pt x="196175" y="60614"/>
                  <a:pt x="203298" y="62395"/>
                </a:cubicBezTo>
                <a:cubicBezTo>
                  <a:pt x="210421" y="64176"/>
                  <a:pt x="228940" y="65804"/>
                  <a:pt x="236571" y="64227"/>
                </a:cubicBezTo>
                <a:cubicBezTo>
                  <a:pt x="244202" y="62650"/>
                  <a:pt x="243744" y="53442"/>
                  <a:pt x="249086" y="52933"/>
                </a:cubicBezTo>
                <a:cubicBezTo>
                  <a:pt x="254428" y="52424"/>
                  <a:pt x="261805" y="59597"/>
                  <a:pt x="268622" y="61174"/>
                </a:cubicBezTo>
                <a:cubicBezTo>
                  <a:pt x="275439" y="62751"/>
                  <a:pt x="286429" y="62192"/>
                  <a:pt x="289990" y="62395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06" name="Google Shape;606;p37"/>
          <p:cNvSpPr/>
          <p:nvPr/>
        </p:nvSpPr>
        <p:spPr>
          <a:xfrm>
            <a:off x="599140" y="5567813"/>
            <a:ext cx="8252975" cy="519501"/>
          </a:xfrm>
          <a:custGeom>
            <a:avLst/>
            <a:gdLst/>
            <a:ahLst/>
            <a:cxnLst/>
            <a:rect l="l" t="t" r="r" b="b"/>
            <a:pathLst>
              <a:path w="290905" h="54901" extrusionOk="0">
                <a:moveTo>
                  <a:pt x="0" y="127"/>
                </a:moveTo>
                <a:cubicBezTo>
                  <a:pt x="6359" y="432"/>
                  <a:pt x="27421" y="-992"/>
                  <a:pt x="38156" y="1959"/>
                </a:cubicBezTo>
                <a:cubicBezTo>
                  <a:pt x="48891" y="4910"/>
                  <a:pt x="57438" y="13762"/>
                  <a:pt x="64408" y="17832"/>
                </a:cubicBezTo>
                <a:cubicBezTo>
                  <a:pt x="71378" y="21902"/>
                  <a:pt x="72040" y="20376"/>
                  <a:pt x="79976" y="26379"/>
                </a:cubicBezTo>
                <a:cubicBezTo>
                  <a:pt x="87913" y="32382"/>
                  <a:pt x="103277" y="50952"/>
                  <a:pt x="112027" y="53852"/>
                </a:cubicBezTo>
                <a:cubicBezTo>
                  <a:pt x="120778" y="56752"/>
                  <a:pt x="124085" y="43829"/>
                  <a:pt x="132479" y="43778"/>
                </a:cubicBezTo>
                <a:cubicBezTo>
                  <a:pt x="140874" y="43727"/>
                  <a:pt x="151405" y="51918"/>
                  <a:pt x="162394" y="53546"/>
                </a:cubicBezTo>
                <a:cubicBezTo>
                  <a:pt x="173383" y="55174"/>
                  <a:pt x="190120" y="55479"/>
                  <a:pt x="198413" y="53546"/>
                </a:cubicBezTo>
                <a:cubicBezTo>
                  <a:pt x="206706" y="51613"/>
                  <a:pt x="205536" y="44542"/>
                  <a:pt x="212150" y="41947"/>
                </a:cubicBezTo>
                <a:cubicBezTo>
                  <a:pt x="218764" y="39353"/>
                  <a:pt x="226853" y="39607"/>
                  <a:pt x="238096" y="37979"/>
                </a:cubicBezTo>
                <a:cubicBezTo>
                  <a:pt x="249340" y="36351"/>
                  <a:pt x="270810" y="32790"/>
                  <a:pt x="279611" y="32179"/>
                </a:cubicBezTo>
                <a:cubicBezTo>
                  <a:pt x="288413" y="31569"/>
                  <a:pt x="289023" y="33960"/>
                  <a:pt x="290905" y="34316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07" name="Google Shape;607;p37"/>
          <p:cNvSpPr/>
          <p:nvPr/>
        </p:nvSpPr>
        <p:spPr>
          <a:xfrm>
            <a:off x="607806" y="5519250"/>
            <a:ext cx="8252792" cy="597027"/>
          </a:xfrm>
          <a:custGeom>
            <a:avLst/>
            <a:gdLst/>
            <a:ahLst/>
            <a:cxnLst/>
            <a:rect l="l" t="t" r="r" b="b"/>
            <a:pathLst>
              <a:path w="284800" h="63094" extrusionOk="0">
                <a:moveTo>
                  <a:pt x="0" y="60815"/>
                </a:moveTo>
                <a:cubicBezTo>
                  <a:pt x="5138" y="57610"/>
                  <a:pt x="14346" y="41737"/>
                  <a:pt x="30830" y="41584"/>
                </a:cubicBezTo>
                <a:cubicBezTo>
                  <a:pt x="47314" y="41431"/>
                  <a:pt x="81452" y="60306"/>
                  <a:pt x="98902" y="59899"/>
                </a:cubicBezTo>
                <a:cubicBezTo>
                  <a:pt x="116352" y="59492"/>
                  <a:pt x="120422" y="38684"/>
                  <a:pt x="135532" y="39142"/>
                </a:cubicBezTo>
                <a:cubicBezTo>
                  <a:pt x="150642" y="39600"/>
                  <a:pt x="177148" y="66768"/>
                  <a:pt x="189561" y="62647"/>
                </a:cubicBezTo>
                <a:cubicBezTo>
                  <a:pt x="201975" y="58526"/>
                  <a:pt x="200703" y="20827"/>
                  <a:pt x="210013" y="14417"/>
                </a:cubicBezTo>
                <a:cubicBezTo>
                  <a:pt x="219323" y="8007"/>
                  <a:pt x="235655" y="26220"/>
                  <a:pt x="245423" y="24185"/>
                </a:cubicBezTo>
                <a:cubicBezTo>
                  <a:pt x="255191" y="22150"/>
                  <a:pt x="262059" y="6124"/>
                  <a:pt x="268622" y="2207"/>
                </a:cubicBezTo>
                <a:cubicBezTo>
                  <a:pt x="275185" y="-1710"/>
                  <a:pt x="282104" y="935"/>
                  <a:pt x="284800" y="681"/>
                </a:cubicBezTo>
              </a:path>
            </a:pathLst>
          </a:custGeom>
          <a:noFill/>
          <a:ln w="19050" cap="flat" cmpd="sng">
            <a:solidFill>
              <a:srgbClr val="289B6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608" name="Google Shape;608;p37"/>
          <p:cNvCxnSpPr/>
          <p:nvPr/>
        </p:nvCxnSpPr>
        <p:spPr>
          <a:xfrm>
            <a:off x="535252" y="6280275"/>
            <a:ext cx="7715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7"/>
          <p:cNvSpPr txBox="1"/>
          <p:nvPr/>
        </p:nvSpPr>
        <p:spPr>
          <a:xfrm>
            <a:off x="377345" y="5488975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0" name="Google Shape;610;p37"/>
          <p:cNvSpPr txBox="1"/>
          <p:nvPr/>
        </p:nvSpPr>
        <p:spPr>
          <a:xfrm>
            <a:off x="377345" y="6060377"/>
            <a:ext cx="158100" cy="291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1" name="Google Shape;611;p37"/>
          <p:cNvSpPr txBox="1"/>
          <p:nvPr/>
        </p:nvSpPr>
        <p:spPr>
          <a:xfrm>
            <a:off x="72683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2" name="Google Shape;612;p37"/>
          <p:cNvSpPr txBox="1"/>
          <p:nvPr/>
        </p:nvSpPr>
        <p:spPr>
          <a:xfrm>
            <a:off x="124811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3" name="Google Shape;613;p37"/>
          <p:cNvSpPr txBox="1"/>
          <p:nvPr/>
        </p:nvSpPr>
        <p:spPr>
          <a:xfrm>
            <a:off x="176940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180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4" name="Google Shape;614;p37"/>
          <p:cNvSpPr txBox="1"/>
          <p:nvPr/>
        </p:nvSpPr>
        <p:spPr>
          <a:xfrm>
            <a:off x="2290686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240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5" name="Google Shape;615;p37"/>
          <p:cNvSpPr txBox="1"/>
          <p:nvPr/>
        </p:nvSpPr>
        <p:spPr>
          <a:xfrm>
            <a:off x="2811971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6" name="Google Shape;616;p37"/>
          <p:cNvSpPr txBox="1"/>
          <p:nvPr/>
        </p:nvSpPr>
        <p:spPr>
          <a:xfrm>
            <a:off x="333325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360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7" name="Google Shape;617;p37"/>
          <p:cNvSpPr txBox="1"/>
          <p:nvPr/>
        </p:nvSpPr>
        <p:spPr>
          <a:xfrm>
            <a:off x="385454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8" name="Google Shape;618;p37"/>
          <p:cNvSpPr txBox="1"/>
          <p:nvPr/>
        </p:nvSpPr>
        <p:spPr>
          <a:xfrm>
            <a:off x="437582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480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19" name="Google Shape;619;p37"/>
          <p:cNvSpPr txBox="1"/>
          <p:nvPr/>
        </p:nvSpPr>
        <p:spPr>
          <a:xfrm>
            <a:off x="4897110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540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20" name="Google Shape;620;p37"/>
          <p:cNvSpPr txBox="1"/>
          <p:nvPr/>
        </p:nvSpPr>
        <p:spPr>
          <a:xfrm>
            <a:off x="5418395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600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21" name="Google Shape;621;p37"/>
          <p:cNvSpPr txBox="1"/>
          <p:nvPr/>
        </p:nvSpPr>
        <p:spPr>
          <a:xfrm>
            <a:off x="593967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660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22" name="Google Shape;622;p37"/>
          <p:cNvSpPr txBox="1"/>
          <p:nvPr/>
        </p:nvSpPr>
        <p:spPr>
          <a:xfrm>
            <a:off x="646096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720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23" name="Google Shape;623;p37"/>
          <p:cNvSpPr txBox="1"/>
          <p:nvPr/>
        </p:nvSpPr>
        <p:spPr>
          <a:xfrm>
            <a:off x="6982249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780</a:t>
            </a:r>
            <a:endParaRPr sz="700" dirty="0">
              <a:solidFill>
                <a:srgbClr val="000000"/>
              </a:solidFill>
            </a:endParaRPr>
          </a:p>
        </p:txBody>
      </p:sp>
      <p:sp>
        <p:nvSpPr>
          <p:cNvPr id="624" name="Google Shape;624;p37"/>
          <p:cNvSpPr txBox="1"/>
          <p:nvPr/>
        </p:nvSpPr>
        <p:spPr>
          <a:xfrm>
            <a:off x="7503534" y="6330456"/>
            <a:ext cx="369900" cy="29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840</a:t>
            </a:r>
            <a:endParaRPr sz="700" dirty="0">
              <a:solidFill>
                <a:srgbClr val="000000"/>
              </a:solidFill>
            </a:endParaRPr>
          </a:p>
        </p:txBody>
      </p:sp>
      <p:cxnSp>
        <p:nvCxnSpPr>
          <p:cNvPr id="625" name="Google Shape;625;p37"/>
          <p:cNvCxnSpPr/>
          <p:nvPr/>
        </p:nvCxnSpPr>
        <p:spPr>
          <a:xfrm>
            <a:off x="3362704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/>
          <p:nvPr/>
        </p:nvCxnSpPr>
        <p:spPr>
          <a:xfrm>
            <a:off x="6273187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/>
          <p:nvPr/>
        </p:nvCxnSpPr>
        <p:spPr>
          <a:xfrm>
            <a:off x="8860901" y="5444300"/>
            <a:ext cx="0" cy="914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/>
          <p:nvPr/>
        </p:nvCxnSpPr>
        <p:spPr>
          <a:xfrm>
            <a:off x="599140" y="5433525"/>
            <a:ext cx="0" cy="93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9" name="Google Shape;629;p37"/>
          <p:cNvSpPr/>
          <p:nvPr/>
        </p:nvSpPr>
        <p:spPr>
          <a:xfrm>
            <a:off x="4182025" y="5077500"/>
            <a:ext cx="210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cxnSp>
        <p:nvCxnSpPr>
          <p:cNvPr id="630" name="Google Shape;630;p37"/>
          <p:cNvCxnSpPr/>
          <p:nvPr/>
        </p:nvCxnSpPr>
        <p:spPr>
          <a:xfrm>
            <a:off x="4287025" y="5524500"/>
            <a:ext cx="0" cy="7494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7"/>
          <p:cNvSpPr txBox="1"/>
          <p:nvPr/>
        </p:nvSpPr>
        <p:spPr>
          <a:xfrm>
            <a:off x="6608551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유사상품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639" name="Google Shape;639;p37"/>
          <p:cNvSpPr txBox="1"/>
          <p:nvPr/>
        </p:nvSpPr>
        <p:spPr>
          <a:xfrm>
            <a:off x="7125709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강아지 옷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640" name="Google Shape;640;p37"/>
          <p:cNvSpPr txBox="1"/>
          <p:nvPr/>
        </p:nvSpPr>
        <p:spPr>
          <a:xfrm>
            <a:off x="7639850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이동가방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641" name="Google Shape;641;p37"/>
          <p:cNvSpPr txBox="1"/>
          <p:nvPr/>
        </p:nvSpPr>
        <p:spPr>
          <a:xfrm>
            <a:off x="8149500" y="1094300"/>
            <a:ext cx="441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연관상품</a:t>
            </a:r>
            <a:endParaRPr sz="7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pic>
        <p:nvPicPr>
          <p:cNvPr id="642" name="Google Shape;642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6500" y="1037200"/>
            <a:ext cx="5861000" cy="3297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37"/>
          <p:cNvGrpSpPr/>
          <p:nvPr/>
        </p:nvGrpSpPr>
        <p:grpSpPr>
          <a:xfrm>
            <a:off x="6613438" y="2200475"/>
            <a:ext cx="2081000" cy="1204650"/>
            <a:chOff x="9103463" y="2200475"/>
            <a:chExt cx="2081000" cy="1204650"/>
          </a:xfrm>
        </p:grpSpPr>
        <p:sp>
          <p:nvSpPr>
            <p:cNvPr id="644" name="Google Shape;644;p37"/>
            <p:cNvSpPr txBox="1"/>
            <p:nvPr/>
          </p:nvSpPr>
          <p:spPr>
            <a:xfrm>
              <a:off x="9108463" y="2200475"/>
              <a:ext cx="1038000" cy="76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[반려견 옷 </a:t>
              </a:r>
              <a:r>
                <a:rPr 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스트라이프 산</a:t>
              </a:r>
              <a:r>
                <a:rPr lang="en-US" alt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..</a:t>
              </a:r>
              <a:r>
                <a:rPr 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]</a:t>
              </a:r>
              <a:r>
                <a:rPr lang="en-US" altLang="ko" sz="50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 </a:t>
              </a:r>
              <a:r>
                <a:rPr lang="ko" sz="500">
                  <a:solidFill>
                    <a:srgbClr val="040C28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13,000</a:t>
              </a:r>
              <a:endParaRPr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45" name="Google Shape;645;p37"/>
            <p:cNvSpPr txBox="1"/>
            <p:nvPr/>
          </p:nvSpPr>
          <p:spPr>
            <a:xfrm>
              <a:off x="10146463" y="220047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[강아지 코디 겨울 푸들…] </a:t>
              </a:r>
              <a:r>
                <a:rPr lang="ko" sz="500" dirty="0">
                  <a:solidFill>
                    <a:srgbClr val="040C28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38,000</a:t>
              </a:r>
              <a:endParaRPr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46" name="Google Shape;646;p37"/>
            <p:cNvSpPr txBox="1"/>
            <p:nvPr/>
          </p:nvSpPr>
          <p:spPr>
            <a:xfrm>
              <a:off x="10146463" y="332802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[강아지 라즈베리 원피스…] </a:t>
              </a:r>
              <a:r>
                <a:rPr lang="ko" sz="500" dirty="0">
                  <a:solidFill>
                    <a:srgbClr val="040C28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12,100</a:t>
              </a:r>
              <a:endParaRPr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47" name="Google Shape;647;p37"/>
            <p:cNvSpPr txBox="1"/>
            <p:nvPr/>
          </p:nvSpPr>
          <p:spPr>
            <a:xfrm>
              <a:off x="9103463" y="3328025"/>
              <a:ext cx="1038000" cy="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[귀여운 베어 말티즈 옷 …] </a:t>
              </a:r>
              <a:r>
                <a:rPr lang="ko" sz="500" dirty="0">
                  <a:solidFill>
                    <a:srgbClr val="040C28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₩</a:t>
              </a:r>
              <a:r>
                <a:rPr lang="ko" sz="5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22,700</a:t>
              </a:r>
              <a:endParaRPr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648" name="Google Shape;648;p37"/>
          <p:cNvSpPr/>
          <p:nvPr/>
        </p:nvSpPr>
        <p:spPr>
          <a:xfrm>
            <a:off x="3361898" y="5066097"/>
            <a:ext cx="889446" cy="289728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“강아지유모차”</a:t>
            </a:r>
            <a:endParaRPr sz="800" b="1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구간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649" name="Google Shape;649;p37"/>
          <p:cNvSpPr/>
          <p:nvPr/>
        </p:nvSpPr>
        <p:spPr>
          <a:xfrm>
            <a:off x="5698087" y="2306825"/>
            <a:ext cx="880482" cy="280764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"/>
                <a:sym typeface="IBM Plex Sans KR"/>
              </a:rPr>
              <a:t>“강아지유모차”</a:t>
            </a:r>
            <a:endParaRPr sz="800" b="1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solidFill>
                  <a:schemeClr val="lt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관련용품 추천</a:t>
            </a:r>
            <a:endParaRPr sz="800" dirty="0">
              <a:solidFill>
                <a:schemeClr val="lt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IBM Plex Sans KR Medium"/>
              <a:sym typeface="IBM Plex Sans KR Medium"/>
            </a:endParaRPr>
          </a:p>
        </p:txBody>
      </p:sp>
      <p:sp>
        <p:nvSpPr>
          <p:cNvPr id="650" name="Google Shape;650;p37"/>
          <p:cNvSpPr txBox="1"/>
          <p:nvPr/>
        </p:nvSpPr>
        <p:spPr>
          <a:xfrm>
            <a:off x="215450" y="4986225"/>
            <a:ext cx="767400" cy="46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Frequency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</a:t>
            </a: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window 내의</a:t>
            </a:r>
            <a:endParaRPr sz="600" b="1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등장 횟수</a:t>
            </a: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651" name="Google Shape;651;p37"/>
          <p:cNvSpPr txBox="1"/>
          <p:nvPr/>
        </p:nvSpPr>
        <p:spPr>
          <a:xfrm>
            <a:off x="8193002" y="6095617"/>
            <a:ext cx="665400" cy="36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Frame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000000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IBM Plex Sans KR"/>
                <a:sym typeface="IBM Plex Sans KR"/>
              </a:rPr>
              <a:t>(분할 이미지)</a:t>
            </a:r>
            <a:endParaRPr sz="600" b="1" dirty="0">
              <a:solidFill>
                <a:srgbClr val="000000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IBM Plex Sans KR"/>
              <a:sym typeface="IBM Plex Sans KR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55685743-BD6D-2910-48BC-62105DDDDB2C}"/>
              </a:ext>
            </a:extLst>
          </p:cNvPr>
          <p:cNvSpPr txBox="1">
            <a:spLocks/>
          </p:cNvSpPr>
          <p:nvPr/>
        </p:nvSpPr>
        <p:spPr>
          <a:xfrm>
            <a:off x="1071592" y="379807"/>
            <a:ext cx="3179421" cy="3043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2. 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개요 </a:t>
            </a:r>
            <a:r>
              <a:rPr lang="ko-KR" altLang="en-US" b="1" dirty="0">
                <a:solidFill>
                  <a:schemeClr val="tx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및</a:t>
            </a:r>
            <a:r>
              <a:rPr lang="ko-KR" altLang="en-US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08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UI</a:t>
            </a:r>
            <a:endParaRPr lang="ko-KR" altLang="en-US" b="1" dirty="0">
              <a:solidFill>
                <a:srgbClr val="4084F4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38339-9D92-7D96-BD0B-152C580378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7286" y="3648663"/>
            <a:ext cx="540000" cy="540000"/>
          </a:xfrm>
          <a:prstGeom prst="rect">
            <a:avLst/>
          </a:prstGeom>
        </p:spPr>
      </p:pic>
      <p:sp>
        <p:nvSpPr>
          <p:cNvPr id="2" name="Google Shape;376;p34">
            <a:extLst>
              <a:ext uri="{FF2B5EF4-FFF2-40B4-BE49-F238E27FC236}">
                <a16:creationId xmlns:a16="http://schemas.microsoft.com/office/drawing/2014/main" id="{01183BB2-659F-EBAE-139C-288A43F24AD0}"/>
              </a:ext>
            </a:extLst>
          </p:cNvPr>
          <p:cNvSpPr/>
          <p:nvPr/>
        </p:nvSpPr>
        <p:spPr>
          <a:xfrm>
            <a:off x="7661275" y="366686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가격 낮은 상품 반영해줘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" name="Google Shape;377;p34">
            <a:extLst>
              <a:ext uri="{FF2B5EF4-FFF2-40B4-BE49-F238E27FC236}">
                <a16:creationId xmlns:a16="http://schemas.microsoft.com/office/drawing/2014/main" id="{BE249F31-1358-A6C0-4116-0787C0AA2732}"/>
              </a:ext>
            </a:extLst>
          </p:cNvPr>
          <p:cNvSpPr/>
          <p:nvPr/>
        </p:nvSpPr>
        <p:spPr>
          <a:xfrm>
            <a:off x="7661275" y="3880934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b="1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검색 순위 점수 반영해줘</a:t>
            </a:r>
            <a:r>
              <a:rPr lang="ko-KR" altLang="en-US" sz="500" b="1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b="1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6" name="Google Shape;378;p34">
            <a:extLst>
              <a:ext uri="{FF2B5EF4-FFF2-40B4-BE49-F238E27FC236}">
                <a16:creationId xmlns:a16="http://schemas.microsoft.com/office/drawing/2014/main" id="{6EAC4DF4-E5F4-E5E9-1B21-E12493DAF323}"/>
              </a:ext>
            </a:extLst>
          </p:cNvPr>
          <p:cNvSpPr/>
          <p:nvPr/>
        </p:nvSpPr>
        <p:spPr>
          <a:xfrm>
            <a:off x="7661275" y="4083750"/>
            <a:ext cx="1098600" cy="13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" dirty="0">
                <a:solidFill>
                  <a:srgbClr val="000000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친환경상품 위주 추천해줘</a:t>
            </a:r>
            <a:r>
              <a:rPr lang="ko-KR" altLang="en-US" sz="5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rPr>
              <a:t> ▶</a:t>
            </a:r>
            <a:endParaRPr lang="ko-KR" altLang="en-US" sz="500" dirty="0">
              <a:solidFill>
                <a:srgbClr val="000000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7" name="Google Shape;385;p34">
            <a:extLst>
              <a:ext uri="{FF2B5EF4-FFF2-40B4-BE49-F238E27FC236}">
                <a16:creationId xmlns:a16="http://schemas.microsoft.com/office/drawing/2014/main" id="{43D21A93-AF9E-414F-7B22-5013E1773983}"/>
              </a:ext>
            </a:extLst>
          </p:cNvPr>
          <p:cNvGrpSpPr/>
          <p:nvPr/>
        </p:nvGrpSpPr>
        <p:grpSpPr>
          <a:xfrm>
            <a:off x="7196450" y="3567650"/>
            <a:ext cx="441000" cy="297558"/>
            <a:chOff x="7196450" y="3567650"/>
            <a:chExt cx="441000" cy="297558"/>
          </a:xfrm>
        </p:grpSpPr>
        <p:sp>
          <p:nvSpPr>
            <p:cNvPr id="8" name="Google Shape;386;p34">
              <a:extLst>
                <a:ext uri="{FF2B5EF4-FFF2-40B4-BE49-F238E27FC236}">
                  <a16:creationId xmlns:a16="http://schemas.microsoft.com/office/drawing/2014/main" id="{DD7F4DE1-8CC0-BF64-6D23-55D6147193B5}"/>
                </a:ext>
              </a:extLst>
            </p:cNvPr>
            <p:cNvSpPr/>
            <p:nvPr/>
          </p:nvSpPr>
          <p:spPr>
            <a:xfrm>
              <a:off x="7298163" y="3597175"/>
              <a:ext cx="61800" cy="61800"/>
            </a:xfrm>
            <a:prstGeom prst="ellipse">
              <a:avLst/>
            </a:prstGeom>
            <a:solidFill>
              <a:srgbClr val="3E8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9" name="Google Shape;387;p34">
              <a:extLst>
                <a:ext uri="{FF2B5EF4-FFF2-40B4-BE49-F238E27FC236}">
                  <a16:creationId xmlns:a16="http://schemas.microsoft.com/office/drawing/2014/main" id="{F93F1BFA-5E27-0A27-F2D0-F793C005E3C4}"/>
                </a:ext>
              </a:extLst>
            </p:cNvPr>
            <p:cNvSpPr/>
            <p:nvPr/>
          </p:nvSpPr>
          <p:spPr>
            <a:xfrm>
              <a:off x="7374125" y="3567650"/>
              <a:ext cx="61800" cy="61800"/>
            </a:xfrm>
            <a:prstGeom prst="ellipse">
              <a:avLst/>
            </a:prstGeom>
            <a:solidFill>
              <a:srgbClr val="E74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10" name="Google Shape;388;p34">
              <a:extLst>
                <a:ext uri="{FF2B5EF4-FFF2-40B4-BE49-F238E27FC236}">
                  <a16:creationId xmlns:a16="http://schemas.microsoft.com/office/drawing/2014/main" id="{1B63D209-2137-92C0-4AC7-DAE517841E79}"/>
                </a:ext>
              </a:extLst>
            </p:cNvPr>
            <p:cNvSpPr/>
            <p:nvPr/>
          </p:nvSpPr>
          <p:spPr>
            <a:xfrm>
              <a:off x="7333775" y="3670250"/>
              <a:ext cx="61800" cy="61800"/>
            </a:xfrm>
            <a:prstGeom prst="ellipse">
              <a:avLst/>
            </a:prstGeom>
            <a:solidFill>
              <a:srgbClr val="F5B8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11" name="Google Shape;389;p34">
              <a:extLst>
                <a:ext uri="{FF2B5EF4-FFF2-40B4-BE49-F238E27FC236}">
                  <a16:creationId xmlns:a16="http://schemas.microsoft.com/office/drawing/2014/main" id="{5B8EBDD0-A8FE-CCC9-082B-620B46333FDA}"/>
                </a:ext>
              </a:extLst>
            </p:cNvPr>
            <p:cNvSpPr/>
            <p:nvPr/>
          </p:nvSpPr>
          <p:spPr>
            <a:xfrm>
              <a:off x="7407788" y="3644900"/>
              <a:ext cx="61800" cy="61800"/>
            </a:xfrm>
            <a:prstGeom prst="ellipse">
              <a:avLst/>
            </a:prstGeom>
            <a:solidFill>
              <a:srgbClr val="36A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  <p:sp>
          <p:nvSpPr>
            <p:cNvPr id="12" name="Google Shape;390;p34">
              <a:extLst>
                <a:ext uri="{FF2B5EF4-FFF2-40B4-BE49-F238E27FC236}">
                  <a16:creationId xmlns:a16="http://schemas.microsoft.com/office/drawing/2014/main" id="{5CC8DEE8-B62B-A05D-C1FE-7599A4695EF5}"/>
                </a:ext>
              </a:extLst>
            </p:cNvPr>
            <p:cNvSpPr txBox="1"/>
            <p:nvPr/>
          </p:nvSpPr>
          <p:spPr>
            <a:xfrm>
              <a:off x="7196450" y="3772875"/>
              <a:ext cx="44100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dirty="0">
                  <a:solidFill>
                    <a:schemeClr val="dk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  <a:cs typeface="IBM Plex Sans KR Medium"/>
                  <a:sym typeface="IBM Plex Sans KR Medium"/>
                </a:rPr>
                <a:t>영상 인식중</a:t>
              </a:r>
              <a:endParaRPr sz="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IBM Plex Sans KR Medium"/>
                <a:sym typeface="IBM Plex Sans KR Mediu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084F4"/>
        </a:solidFill>
      </a:spPr>
      <a:bodyPr wrap="none" anchor="ctr">
        <a:noAutofit/>
      </a:bodyPr>
      <a:lstStyle>
        <a:defPPr algn="ctr">
          <a:defRPr sz="1200" b="1" spc="-100" smtClean="0">
            <a:ln>
              <a:solidFill>
                <a:prstClr val="white">
                  <a:lumMod val="85000"/>
                  <a:alpha val="9000"/>
                </a:prstClr>
              </a:solidFill>
            </a:ln>
            <a:solidFill>
              <a:schemeClr val="bg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6512</TotalTime>
  <Words>1201</Words>
  <Application>Microsoft Office PowerPoint</Application>
  <PresentationFormat>화면 슬라이드 쇼(4:3)</PresentationFormat>
  <Paragraphs>391</Paragraphs>
  <Slides>23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맑은 고딕</vt:lpstr>
      <vt:lpstr>아리따-돋움4.0(OTF)-Light</vt:lpstr>
      <vt:lpstr>Calibri Light</vt:lpstr>
      <vt:lpstr>빙그레체Ⅱ</vt:lpstr>
      <vt:lpstr>Calibri</vt:lpstr>
      <vt:lpstr>아리따-돋움(TTF)-Bold</vt:lpstr>
      <vt:lpstr>Arial</vt:lpstr>
      <vt:lpstr>Abadi</vt:lpstr>
      <vt:lpstr>아리따-돋움4.0(OTF)-Bold</vt:lpstr>
      <vt:lpstr>아리따-돋움4.0(OTF)-Medium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</vt:lpstr>
      <vt:lpstr>v</vt:lpstr>
      <vt:lpstr>v</vt:lpstr>
      <vt:lpstr>v</vt:lpstr>
      <vt:lpstr>v</vt:lpstr>
      <vt:lpstr>v</vt:lpstr>
      <vt:lpstr>v</vt:lpstr>
      <vt:lpstr>v</vt:lpstr>
      <vt:lpstr>v</vt:lpstr>
      <vt:lpstr>PowerPoint 프레젠테이션</vt:lpstr>
      <vt:lpstr>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Daeun Kim</dc:creator>
  <cp:lastModifiedBy>예원 이</cp:lastModifiedBy>
  <cp:revision>95</cp:revision>
  <dcterms:created xsi:type="dcterms:W3CDTF">2018-08-29T18:01:22Z</dcterms:created>
  <dcterms:modified xsi:type="dcterms:W3CDTF">2023-11-01T03:17:34Z</dcterms:modified>
</cp:coreProperties>
</file>